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Open Sauce Medium" charset="1" panose="00000600000000000000"/>
      <p:regular r:id="rId22"/>
    </p:embeddedFont>
    <p:embeddedFont>
      <p:font typeface="Days" charset="1" panose="02000505050000020004"/>
      <p:regular r:id="rId23"/>
    </p:embeddedFont>
    <p:embeddedFont>
      <p:font typeface="Open Sauce Light" charset="1" panose="00000400000000000000"/>
      <p:regular r:id="rId24"/>
    </p:embeddedFont>
    <p:embeddedFont>
      <p:font typeface="Open Sauce Bold" charset="1" panose="00000800000000000000"/>
      <p:regular r:id="rId25"/>
    </p:embeddedFont>
    <p:embeddedFont>
      <p:font typeface="Agrandir Narrow Bold" charset="1" panose="00000806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564160" y="1182238"/>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Freeform 5" id="5"/>
          <p:cNvSpPr/>
          <p:nvPr/>
        </p:nvSpPr>
        <p:spPr>
          <a:xfrm flipH="false" flipV="false" rot="0">
            <a:off x="11338094" y="1182238"/>
            <a:ext cx="6716860" cy="6716860"/>
          </a:xfrm>
          <a:custGeom>
            <a:avLst/>
            <a:gdLst/>
            <a:ahLst/>
            <a:cxnLst/>
            <a:rect r="r" b="b" t="t" l="l"/>
            <a:pathLst>
              <a:path h="6716860" w="6716860">
                <a:moveTo>
                  <a:pt x="0" y="0"/>
                </a:moveTo>
                <a:lnTo>
                  <a:pt x="6716860" y="0"/>
                </a:lnTo>
                <a:lnTo>
                  <a:pt x="6716860" y="6716859"/>
                </a:lnTo>
                <a:lnTo>
                  <a:pt x="0" y="6716859"/>
                </a:lnTo>
                <a:lnTo>
                  <a:pt x="0" y="0"/>
                </a:lnTo>
                <a:close/>
              </a:path>
            </a:pathLst>
          </a:custGeom>
          <a:blipFill>
            <a:blip r:embed="rId5"/>
            <a:stretch>
              <a:fillRect l="0" t="0" r="0" b="0"/>
            </a:stretch>
          </a:blipFill>
        </p:spPr>
      </p:sp>
      <p:sp>
        <p:nvSpPr>
          <p:cNvPr name="TextBox 6" id="6"/>
          <p:cNvSpPr txBox="true"/>
          <p:nvPr/>
        </p:nvSpPr>
        <p:spPr>
          <a:xfrm rot="0">
            <a:off x="1564160" y="5013259"/>
            <a:ext cx="10375827" cy="1715229"/>
          </a:xfrm>
          <a:prstGeom prst="rect">
            <a:avLst/>
          </a:prstGeom>
        </p:spPr>
        <p:txBody>
          <a:bodyPr anchor="t" rtlCol="false" tIns="0" lIns="0" bIns="0" rIns="0">
            <a:spAutoFit/>
          </a:bodyPr>
          <a:lstStyle/>
          <a:p>
            <a:pPr algn="just">
              <a:lnSpc>
                <a:spcPts val="13263"/>
              </a:lnSpc>
            </a:pPr>
            <a:r>
              <a:rPr lang="en-US" b="true" sz="12057" spc="482">
                <a:solidFill>
                  <a:srgbClr val="FFFFFF"/>
                </a:solidFill>
                <a:latin typeface="Open Sauce Medium"/>
                <a:ea typeface="Open Sauce Medium"/>
                <a:cs typeface="Open Sauce Medium"/>
                <a:sym typeface="Open Sauce Medium"/>
              </a:rPr>
              <a:t>HAWKFIT </a:t>
            </a:r>
          </a:p>
        </p:txBody>
      </p:sp>
      <p:sp>
        <p:nvSpPr>
          <p:cNvPr name="TextBox 7" id="7"/>
          <p:cNvSpPr txBox="true"/>
          <p:nvPr/>
        </p:nvSpPr>
        <p:spPr>
          <a:xfrm rot="0">
            <a:off x="2136054" y="1210813"/>
            <a:ext cx="3923389" cy="367035"/>
          </a:xfrm>
          <a:prstGeom prst="rect">
            <a:avLst/>
          </a:prstGeom>
        </p:spPr>
        <p:txBody>
          <a:bodyPr anchor="t" rtlCol="false" tIns="0" lIns="0" bIns="0" rIns="0">
            <a:spAutoFit/>
          </a:bodyPr>
          <a:lstStyle/>
          <a:p>
            <a:pPr algn="l">
              <a:lnSpc>
                <a:spcPts val="2915"/>
              </a:lnSpc>
            </a:pPr>
            <a:r>
              <a:rPr lang="en-US" sz="2650" spc="84">
                <a:solidFill>
                  <a:srgbClr val="FFFFFF"/>
                </a:solidFill>
                <a:latin typeface="Days"/>
                <a:ea typeface="Days"/>
                <a:cs typeface="Days"/>
                <a:sym typeface="Days"/>
              </a:rPr>
              <a:t>BlackHawkSolutions </a:t>
            </a:r>
          </a:p>
        </p:txBody>
      </p:sp>
      <p:sp>
        <p:nvSpPr>
          <p:cNvPr name="TextBox 8" id="8"/>
          <p:cNvSpPr txBox="true"/>
          <p:nvPr/>
        </p:nvSpPr>
        <p:spPr>
          <a:xfrm rot="0">
            <a:off x="1619281" y="7329654"/>
            <a:ext cx="5132793" cy="1150081"/>
          </a:xfrm>
          <a:prstGeom prst="rect">
            <a:avLst/>
          </a:prstGeom>
        </p:spPr>
        <p:txBody>
          <a:bodyPr anchor="t" rtlCol="false" tIns="0" lIns="0" bIns="0" rIns="0">
            <a:spAutoFit/>
          </a:bodyPr>
          <a:lstStyle/>
          <a:p>
            <a:pPr algn="l">
              <a:lnSpc>
                <a:spcPts val="2263"/>
              </a:lnSpc>
            </a:pPr>
            <a:r>
              <a:rPr lang="en-US" sz="2057">
                <a:solidFill>
                  <a:srgbClr val="FFFFFF"/>
                </a:solidFill>
                <a:latin typeface="Open Sauce Light"/>
                <a:ea typeface="Open Sauce Light"/>
                <a:cs typeface="Open Sauce Light"/>
                <a:sym typeface="Open Sauce Light"/>
              </a:rPr>
              <a:t>Integrantes: Maximiliano Aedo</a:t>
            </a:r>
          </a:p>
          <a:p>
            <a:pPr algn="l">
              <a:lnSpc>
                <a:spcPts val="2263"/>
              </a:lnSpc>
            </a:pPr>
            <a:r>
              <a:rPr lang="en-US" sz="2057">
                <a:solidFill>
                  <a:srgbClr val="FFFFFF"/>
                </a:solidFill>
                <a:latin typeface="Open Sauce Light"/>
                <a:ea typeface="Open Sauce Light"/>
                <a:cs typeface="Open Sauce Light"/>
                <a:sym typeface="Open Sauce Light"/>
              </a:rPr>
              <a:t>                          Ivan Aguilera </a:t>
            </a:r>
          </a:p>
          <a:p>
            <a:pPr algn="l">
              <a:lnSpc>
                <a:spcPts val="2263"/>
              </a:lnSpc>
            </a:pPr>
            <a:r>
              <a:rPr lang="en-US" sz="2057">
                <a:solidFill>
                  <a:srgbClr val="FFFFFF"/>
                </a:solidFill>
                <a:latin typeface="Open Sauce Light"/>
                <a:ea typeface="Open Sauce Light"/>
                <a:cs typeface="Open Sauce Light"/>
                <a:sym typeface="Open Sauce Light"/>
              </a:rPr>
              <a:t>                          Jasson Guerra</a:t>
            </a:r>
          </a:p>
          <a:p>
            <a:pPr algn="l">
              <a:lnSpc>
                <a:spcPts val="2263"/>
              </a:lnSpc>
            </a:pPr>
            <a:r>
              <a:rPr lang="en-US" sz="2057">
                <a:solidFill>
                  <a:srgbClr val="FFFFFF"/>
                </a:solidFill>
                <a:latin typeface="Open Sauce Light"/>
                <a:ea typeface="Open Sauce Light"/>
                <a:cs typeface="Open Sauce Light"/>
                <a:sym typeface="Open Sauce Light"/>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639250"/>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50162" y="0"/>
                  </a:moveTo>
                  <a:lnTo>
                    <a:pt x="4014739" y="0"/>
                  </a:lnTo>
                  <a:cubicBezTo>
                    <a:pt x="4042442" y="0"/>
                    <a:pt x="4064900" y="22458"/>
                    <a:pt x="4064900" y="50162"/>
                  </a:cubicBezTo>
                  <a:lnTo>
                    <a:pt x="4064900" y="1956502"/>
                  </a:lnTo>
                  <a:cubicBezTo>
                    <a:pt x="4064900" y="1969805"/>
                    <a:pt x="4059615" y="1982564"/>
                    <a:pt x="4050208" y="1991971"/>
                  </a:cubicBezTo>
                  <a:cubicBezTo>
                    <a:pt x="4040801" y="2001378"/>
                    <a:pt x="4028043" y="2006663"/>
                    <a:pt x="4014739" y="2006663"/>
                  </a:cubicBezTo>
                  <a:lnTo>
                    <a:pt x="50162" y="2006663"/>
                  </a:lnTo>
                  <a:cubicBezTo>
                    <a:pt x="36858" y="2006663"/>
                    <a:pt x="24099" y="2001378"/>
                    <a:pt x="14692" y="1991971"/>
                  </a:cubicBezTo>
                  <a:cubicBezTo>
                    <a:pt x="5285" y="1982564"/>
                    <a:pt x="0" y="1969805"/>
                    <a:pt x="0" y="1956502"/>
                  </a:cubicBezTo>
                  <a:lnTo>
                    <a:pt x="0" y="50162"/>
                  </a:lnTo>
                  <a:cubicBezTo>
                    <a:pt x="0" y="36858"/>
                    <a:pt x="5285" y="24099"/>
                    <a:pt x="14692" y="14692"/>
                  </a:cubicBezTo>
                  <a:cubicBezTo>
                    <a:pt x="24099" y="5285"/>
                    <a:pt x="36858" y="0"/>
                    <a:pt x="50162" y="0"/>
                  </a:cubicBezTo>
                  <a:close/>
                </a:path>
              </a:pathLst>
            </a:custGeom>
            <a:solidFill>
              <a:srgbClr val="000E3D"/>
            </a:solidFill>
            <a:ln w="38100" cap="rnd">
              <a:solidFill>
                <a:srgbClr val="202354"/>
              </a:solidFill>
              <a:prstDash val="solid"/>
              <a:round/>
            </a:ln>
          </p:spPr>
        </p:sp>
        <p:sp>
          <p:nvSpPr>
            <p:cNvPr name="TextBox 5" id="5"/>
            <p:cNvSpPr txBox="true"/>
            <p:nvPr/>
          </p:nvSpPr>
          <p:spPr>
            <a:xfrm>
              <a:off x="0" y="19050"/>
              <a:ext cx="4064900" cy="1987613"/>
            </a:xfrm>
            <a:prstGeom prst="rect">
              <a:avLst/>
            </a:prstGeom>
          </p:spPr>
          <p:txBody>
            <a:bodyPr anchor="ctr" rtlCol="false" tIns="50800" lIns="50800" bIns="50800" rIns="50800"/>
            <a:lstStyle/>
            <a:p>
              <a:pPr algn="ctr">
                <a:lnSpc>
                  <a:spcPts val="1869"/>
                </a:lnSpc>
              </a:pPr>
            </a:p>
          </p:txBody>
        </p:sp>
      </p:grpSp>
      <p:grpSp>
        <p:nvGrpSpPr>
          <p:cNvPr name="Group 6" id="6"/>
          <p:cNvGrpSpPr>
            <a:grpSpLocks noChangeAspect="true"/>
          </p:cNvGrpSpPr>
          <p:nvPr/>
        </p:nvGrpSpPr>
        <p:grpSpPr>
          <a:xfrm rot="0">
            <a:off x="1965327" y="2532078"/>
            <a:ext cx="369918" cy="369918"/>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5F5F5"/>
            </a:solidFill>
          </p:spPr>
        </p:sp>
      </p:grpSp>
      <p:sp>
        <p:nvSpPr>
          <p:cNvPr name="Freeform 8" id="8"/>
          <p:cNvSpPr/>
          <p:nvPr/>
        </p:nvSpPr>
        <p:spPr>
          <a:xfrm flipH="false" flipV="false" rot="0">
            <a:off x="1858163" y="4545490"/>
            <a:ext cx="4486993" cy="2654369"/>
          </a:xfrm>
          <a:custGeom>
            <a:avLst/>
            <a:gdLst/>
            <a:ahLst/>
            <a:cxnLst/>
            <a:rect r="r" b="b" t="t" l="l"/>
            <a:pathLst>
              <a:path h="2654369" w="4486993">
                <a:moveTo>
                  <a:pt x="0" y="0"/>
                </a:moveTo>
                <a:lnTo>
                  <a:pt x="4486993" y="0"/>
                </a:lnTo>
                <a:lnTo>
                  <a:pt x="4486993" y="2654369"/>
                </a:lnTo>
                <a:lnTo>
                  <a:pt x="0" y="2654369"/>
                </a:lnTo>
                <a:lnTo>
                  <a:pt x="0" y="0"/>
                </a:lnTo>
                <a:close/>
              </a:path>
            </a:pathLst>
          </a:custGeom>
          <a:blipFill>
            <a:blip r:embed="rId4"/>
            <a:stretch>
              <a:fillRect l="0" t="0" r="0" b="0"/>
            </a:stretch>
          </a:blipFill>
        </p:spPr>
      </p:sp>
      <p:sp>
        <p:nvSpPr>
          <p:cNvPr name="TextBox 9" id="9"/>
          <p:cNvSpPr txBox="true"/>
          <p:nvPr/>
        </p:nvSpPr>
        <p:spPr>
          <a:xfrm rot="0">
            <a:off x="2611281" y="2486533"/>
            <a:ext cx="5260448" cy="480060"/>
          </a:xfrm>
          <a:prstGeom prst="rect">
            <a:avLst/>
          </a:prstGeom>
        </p:spPr>
        <p:txBody>
          <a:bodyPr anchor="t" rtlCol="false" tIns="0" lIns="0" bIns="0" rIns="0">
            <a:spAutoFit/>
          </a:bodyPr>
          <a:lstStyle/>
          <a:p>
            <a:pPr algn="just">
              <a:lnSpc>
                <a:spcPts val="3630"/>
              </a:lnSpc>
            </a:pPr>
            <a:r>
              <a:rPr lang="en-US" sz="3300" spc="105">
                <a:solidFill>
                  <a:srgbClr val="FFFFFF"/>
                </a:solidFill>
                <a:latin typeface="Days"/>
                <a:ea typeface="Days"/>
                <a:cs typeface="Days"/>
                <a:sym typeface="Days"/>
              </a:rPr>
              <a:t>Factibilidad</a:t>
            </a:r>
          </a:p>
        </p:txBody>
      </p:sp>
      <p:sp>
        <p:nvSpPr>
          <p:cNvPr name="TextBox 10" id="10"/>
          <p:cNvSpPr txBox="true"/>
          <p:nvPr/>
        </p:nvSpPr>
        <p:spPr>
          <a:xfrm rot="0">
            <a:off x="7976822" y="2551128"/>
            <a:ext cx="6459834" cy="480060"/>
          </a:xfrm>
          <a:prstGeom prst="rect">
            <a:avLst/>
          </a:prstGeom>
        </p:spPr>
        <p:txBody>
          <a:bodyPr anchor="t" rtlCol="false" tIns="0" lIns="0" bIns="0" rIns="0">
            <a:spAutoFit/>
          </a:bodyPr>
          <a:lstStyle/>
          <a:p>
            <a:pPr algn="just">
              <a:lnSpc>
                <a:spcPts val="3630"/>
              </a:lnSpc>
            </a:pPr>
            <a:r>
              <a:rPr lang="en-US" sz="3300" spc="105">
                <a:solidFill>
                  <a:srgbClr val="FFFFFF"/>
                </a:solidFill>
                <a:latin typeface="Days"/>
                <a:ea typeface="Days"/>
                <a:cs typeface="Days"/>
                <a:sym typeface="Days"/>
              </a:rPr>
              <a:t>DURACION SEMESTRE</a:t>
            </a:r>
          </a:p>
        </p:txBody>
      </p:sp>
      <p:sp>
        <p:nvSpPr>
          <p:cNvPr name="TextBox 11" id="11"/>
          <p:cNvSpPr txBox="true"/>
          <p:nvPr/>
        </p:nvSpPr>
        <p:spPr>
          <a:xfrm rot="0">
            <a:off x="7595650" y="4252243"/>
            <a:ext cx="6841006" cy="2588895"/>
          </a:xfrm>
          <a:prstGeom prst="rect">
            <a:avLst/>
          </a:prstGeom>
        </p:spPr>
        <p:txBody>
          <a:bodyPr anchor="t" rtlCol="false" tIns="0" lIns="0" bIns="0" rIns="0">
            <a:spAutoFit/>
          </a:bodyPr>
          <a:lstStyle/>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1. Duración del Semestre:</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3 meses, agosto a noviembre.</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Tiempo Disponible: 16 semanas para el desarrollo completo del proyecto.</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Horas Semanales: Dedicación de 10-12 horas por semana al proyecto.</a:t>
            </a:r>
          </a:p>
          <a:p>
            <a:pPr algn="l">
              <a:lnSpc>
                <a:spcPts val="293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639250"/>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50162" y="0"/>
                  </a:moveTo>
                  <a:lnTo>
                    <a:pt x="4014739" y="0"/>
                  </a:lnTo>
                  <a:cubicBezTo>
                    <a:pt x="4042442" y="0"/>
                    <a:pt x="4064900" y="22458"/>
                    <a:pt x="4064900" y="50162"/>
                  </a:cubicBezTo>
                  <a:lnTo>
                    <a:pt x="4064900" y="1956502"/>
                  </a:lnTo>
                  <a:cubicBezTo>
                    <a:pt x="4064900" y="1969805"/>
                    <a:pt x="4059615" y="1982564"/>
                    <a:pt x="4050208" y="1991971"/>
                  </a:cubicBezTo>
                  <a:cubicBezTo>
                    <a:pt x="4040801" y="2001378"/>
                    <a:pt x="4028043" y="2006663"/>
                    <a:pt x="4014739" y="2006663"/>
                  </a:cubicBezTo>
                  <a:lnTo>
                    <a:pt x="50162" y="2006663"/>
                  </a:lnTo>
                  <a:cubicBezTo>
                    <a:pt x="36858" y="2006663"/>
                    <a:pt x="24099" y="2001378"/>
                    <a:pt x="14692" y="1991971"/>
                  </a:cubicBezTo>
                  <a:cubicBezTo>
                    <a:pt x="5285" y="1982564"/>
                    <a:pt x="0" y="1969805"/>
                    <a:pt x="0" y="1956502"/>
                  </a:cubicBezTo>
                  <a:lnTo>
                    <a:pt x="0" y="50162"/>
                  </a:lnTo>
                  <a:cubicBezTo>
                    <a:pt x="0" y="36858"/>
                    <a:pt x="5285" y="24099"/>
                    <a:pt x="14692" y="14692"/>
                  </a:cubicBezTo>
                  <a:cubicBezTo>
                    <a:pt x="24099" y="5285"/>
                    <a:pt x="36858" y="0"/>
                    <a:pt x="50162" y="0"/>
                  </a:cubicBezTo>
                  <a:close/>
                </a:path>
              </a:pathLst>
            </a:custGeom>
            <a:solidFill>
              <a:srgbClr val="000E3D"/>
            </a:solidFill>
            <a:ln w="38100" cap="rnd">
              <a:solidFill>
                <a:srgbClr val="202354"/>
              </a:solidFill>
              <a:prstDash val="solid"/>
              <a:round/>
            </a:ln>
          </p:spPr>
        </p:sp>
        <p:sp>
          <p:nvSpPr>
            <p:cNvPr name="TextBox 5" id="5"/>
            <p:cNvSpPr txBox="true"/>
            <p:nvPr/>
          </p:nvSpPr>
          <p:spPr>
            <a:xfrm>
              <a:off x="0" y="19050"/>
              <a:ext cx="4064900" cy="1987613"/>
            </a:xfrm>
            <a:prstGeom prst="rect">
              <a:avLst/>
            </a:prstGeom>
          </p:spPr>
          <p:txBody>
            <a:bodyPr anchor="ctr" rtlCol="false" tIns="50800" lIns="50800" bIns="50800" rIns="50800"/>
            <a:lstStyle/>
            <a:p>
              <a:pPr algn="ctr">
                <a:lnSpc>
                  <a:spcPts val="1869"/>
                </a:lnSpc>
              </a:pPr>
            </a:p>
          </p:txBody>
        </p:sp>
      </p:grpSp>
      <p:grpSp>
        <p:nvGrpSpPr>
          <p:cNvPr name="Group 6" id="6"/>
          <p:cNvGrpSpPr>
            <a:grpSpLocks noChangeAspect="true"/>
          </p:cNvGrpSpPr>
          <p:nvPr/>
        </p:nvGrpSpPr>
        <p:grpSpPr>
          <a:xfrm rot="0">
            <a:off x="1965327" y="2532078"/>
            <a:ext cx="369918" cy="369918"/>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5F5F5"/>
            </a:solidFill>
          </p:spPr>
        </p:sp>
      </p:grpSp>
      <p:sp>
        <p:nvSpPr>
          <p:cNvPr name="TextBox 8" id="8"/>
          <p:cNvSpPr txBox="true"/>
          <p:nvPr/>
        </p:nvSpPr>
        <p:spPr>
          <a:xfrm rot="0">
            <a:off x="6578684" y="3473399"/>
            <a:ext cx="9562691" cy="4817745"/>
          </a:xfrm>
          <a:prstGeom prst="rect">
            <a:avLst/>
          </a:prstGeom>
        </p:spPr>
        <p:txBody>
          <a:bodyPr anchor="t" rtlCol="false" tIns="0" lIns="0" bIns="0" rIns="0">
            <a:spAutoFit/>
          </a:bodyPr>
          <a:lstStyle/>
          <a:p>
            <a:pPr algn="l">
              <a:lnSpc>
                <a:spcPts val="2939"/>
              </a:lnSpc>
            </a:pPr>
            <a:r>
              <a:rPr lang="en-US" sz="1999" b="true">
                <a:solidFill>
                  <a:srgbClr val="F5F5F5"/>
                </a:solidFill>
                <a:latin typeface="Open Sauce Bold"/>
                <a:ea typeface="Open Sauce Bold"/>
                <a:cs typeface="Open Sauce Bold"/>
                <a:sym typeface="Open Sauce Bold"/>
              </a:rPr>
              <a:t>Hardware:</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Laptop o PC con especificaciones adecuadas para desarrollo y pruebas.</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Software:</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Flutter: Para el desarrollo de la aplicación móvil.</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SQLite: Para la gestión local de la base de datos.</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API de ChatGPT: Para la implementación de funcionalidades de inteligencia artificial.</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Herramientas de Diseño: Figma o Adobe XD para la creación de la interfaz de usuario.</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Conexión a Internet: Necesaria para acceder a la API de ChatGPT y recursos de desarrollo.</a:t>
            </a:r>
          </a:p>
          <a:p>
            <a:pPr algn="l">
              <a:lnSpc>
                <a:spcPts val="2939"/>
              </a:lnSpc>
            </a:pPr>
          </a:p>
        </p:txBody>
      </p:sp>
      <p:sp>
        <p:nvSpPr>
          <p:cNvPr name="Freeform 9" id="9"/>
          <p:cNvSpPr/>
          <p:nvPr/>
        </p:nvSpPr>
        <p:spPr>
          <a:xfrm flipH="false" flipV="false" rot="0">
            <a:off x="2150286" y="4241570"/>
            <a:ext cx="3860203" cy="3338554"/>
          </a:xfrm>
          <a:custGeom>
            <a:avLst/>
            <a:gdLst/>
            <a:ahLst/>
            <a:cxnLst/>
            <a:rect r="r" b="b" t="t" l="l"/>
            <a:pathLst>
              <a:path h="3338554" w="3860203">
                <a:moveTo>
                  <a:pt x="0" y="0"/>
                </a:moveTo>
                <a:lnTo>
                  <a:pt x="3860203" y="0"/>
                </a:lnTo>
                <a:lnTo>
                  <a:pt x="3860203" y="3338554"/>
                </a:lnTo>
                <a:lnTo>
                  <a:pt x="0" y="3338554"/>
                </a:lnTo>
                <a:lnTo>
                  <a:pt x="0" y="0"/>
                </a:lnTo>
                <a:close/>
              </a:path>
            </a:pathLst>
          </a:custGeom>
          <a:blipFill>
            <a:blip r:embed="rId4"/>
            <a:stretch>
              <a:fillRect l="0" t="0" r="0" b="0"/>
            </a:stretch>
          </a:blipFill>
        </p:spPr>
      </p:sp>
      <p:sp>
        <p:nvSpPr>
          <p:cNvPr name="TextBox 10" id="10"/>
          <p:cNvSpPr txBox="true"/>
          <p:nvPr/>
        </p:nvSpPr>
        <p:spPr>
          <a:xfrm rot="0">
            <a:off x="2611281" y="2486533"/>
            <a:ext cx="5260448" cy="480060"/>
          </a:xfrm>
          <a:prstGeom prst="rect">
            <a:avLst/>
          </a:prstGeom>
        </p:spPr>
        <p:txBody>
          <a:bodyPr anchor="t" rtlCol="false" tIns="0" lIns="0" bIns="0" rIns="0">
            <a:spAutoFit/>
          </a:bodyPr>
          <a:lstStyle/>
          <a:p>
            <a:pPr algn="just">
              <a:lnSpc>
                <a:spcPts val="3630"/>
              </a:lnSpc>
            </a:pPr>
            <a:r>
              <a:rPr lang="en-US" sz="3300" spc="105">
                <a:solidFill>
                  <a:srgbClr val="FFFFFF"/>
                </a:solidFill>
                <a:latin typeface="Days"/>
                <a:ea typeface="Days"/>
                <a:cs typeface="Days"/>
                <a:sym typeface="Days"/>
              </a:rPr>
              <a:t>Factibilidad</a:t>
            </a:r>
          </a:p>
        </p:txBody>
      </p:sp>
      <p:sp>
        <p:nvSpPr>
          <p:cNvPr name="TextBox 11" id="11"/>
          <p:cNvSpPr txBox="true"/>
          <p:nvPr/>
        </p:nvSpPr>
        <p:spPr>
          <a:xfrm rot="0">
            <a:off x="7976822" y="2551128"/>
            <a:ext cx="6459834" cy="480060"/>
          </a:xfrm>
          <a:prstGeom prst="rect">
            <a:avLst/>
          </a:prstGeom>
        </p:spPr>
        <p:txBody>
          <a:bodyPr anchor="t" rtlCol="false" tIns="0" lIns="0" bIns="0" rIns="0">
            <a:spAutoFit/>
          </a:bodyPr>
          <a:lstStyle/>
          <a:p>
            <a:pPr algn="just">
              <a:lnSpc>
                <a:spcPts val="3630"/>
              </a:lnSpc>
            </a:pPr>
            <a:r>
              <a:rPr lang="en-US" sz="3300" spc="105">
                <a:solidFill>
                  <a:srgbClr val="FFFFFF"/>
                </a:solidFill>
                <a:latin typeface="Days"/>
                <a:ea typeface="Days"/>
                <a:cs typeface="Days"/>
                <a:sym typeface="Days"/>
              </a:rPr>
              <a:t>Recursos Necesario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2315" y="1180207"/>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000E3D"/>
            </a:solidFill>
            <a:ln w="38100" cap="sq">
              <a:solidFill>
                <a:srgbClr val="202354"/>
              </a:solidFill>
              <a:prstDash val="solid"/>
              <a:miter/>
            </a:ln>
          </p:spPr>
        </p:sp>
        <p:sp>
          <p:nvSpPr>
            <p:cNvPr name="TextBox 5" id="5"/>
            <p:cNvSpPr txBox="true"/>
            <p:nvPr/>
          </p:nvSpPr>
          <p:spPr>
            <a:xfrm>
              <a:off x="0" y="19050"/>
              <a:ext cx="4064900" cy="1987613"/>
            </a:xfrm>
            <a:prstGeom prst="rect">
              <a:avLst/>
            </a:prstGeom>
          </p:spPr>
          <p:txBody>
            <a:bodyPr anchor="ctr" rtlCol="false" tIns="50800" lIns="50800" bIns="50800" rIns="50800"/>
            <a:lstStyle/>
            <a:p>
              <a:pPr algn="ctr">
                <a:lnSpc>
                  <a:spcPts val="1869"/>
                </a:lnSpc>
              </a:pPr>
            </a:p>
          </p:txBody>
        </p:sp>
      </p:grpSp>
      <p:grpSp>
        <p:nvGrpSpPr>
          <p:cNvPr name="Group 6" id="6"/>
          <p:cNvGrpSpPr>
            <a:grpSpLocks noChangeAspect="true"/>
          </p:cNvGrpSpPr>
          <p:nvPr/>
        </p:nvGrpSpPr>
        <p:grpSpPr>
          <a:xfrm rot="0">
            <a:off x="8469692" y="2467483"/>
            <a:ext cx="369918" cy="369918"/>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5F5F5"/>
            </a:solidFill>
          </p:spPr>
        </p:sp>
      </p:grpSp>
      <p:sp>
        <p:nvSpPr>
          <p:cNvPr name="TextBox 8" id="8"/>
          <p:cNvSpPr txBox="true"/>
          <p:nvPr/>
        </p:nvSpPr>
        <p:spPr>
          <a:xfrm rot="0">
            <a:off x="2611281" y="3271148"/>
            <a:ext cx="9562691" cy="5189220"/>
          </a:xfrm>
          <a:prstGeom prst="rect">
            <a:avLst/>
          </a:prstGeom>
        </p:spPr>
        <p:txBody>
          <a:bodyPr anchor="t" rtlCol="false" tIns="0" lIns="0" bIns="0" rIns="0">
            <a:spAutoFit/>
          </a:bodyPr>
          <a:lstStyle/>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Etapas del Proyecto con Metodología Ágil</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Planificación Inicial</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Definición de objetivos y creación del Product Backlog.</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Desarrollo Iterativo (Sprints)</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Planificación y ejecución de sprints.</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Desarrollo incremental y pruebas continuas.</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Revisión y Retroalimentación</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Revisión de resultados al final de cada sprint.</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Adaptación basada en feedback.</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Entrega Continua</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Despliegue de versiones funcionales.</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Validación con usuarios finales.</a:t>
            </a:r>
          </a:p>
          <a:p>
            <a:pPr algn="l">
              <a:lnSpc>
                <a:spcPts val="2939"/>
              </a:lnSpc>
            </a:pPr>
          </a:p>
          <a:p>
            <a:pPr algn="l">
              <a:lnSpc>
                <a:spcPts val="2939"/>
              </a:lnSpc>
            </a:pPr>
          </a:p>
        </p:txBody>
      </p:sp>
      <p:sp>
        <p:nvSpPr>
          <p:cNvPr name="Freeform 9" id="9"/>
          <p:cNvSpPr/>
          <p:nvPr/>
        </p:nvSpPr>
        <p:spPr>
          <a:xfrm flipH="false" flipV="false" rot="0">
            <a:off x="11513252" y="3328298"/>
            <a:ext cx="5010279" cy="3727022"/>
          </a:xfrm>
          <a:custGeom>
            <a:avLst/>
            <a:gdLst/>
            <a:ahLst/>
            <a:cxnLst/>
            <a:rect r="r" b="b" t="t" l="l"/>
            <a:pathLst>
              <a:path h="3727022" w="5010279">
                <a:moveTo>
                  <a:pt x="0" y="0"/>
                </a:moveTo>
                <a:lnTo>
                  <a:pt x="5010279" y="0"/>
                </a:lnTo>
                <a:lnTo>
                  <a:pt x="5010279" y="3727022"/>
                </a:lnTo>
                <a:lnTo>
                  <a:pt x="0" y="3727022"/>
                </a:lnTo>
                <a:lnTo>
                  <a:pt x="0" y="0"/>
                </a:lnTo>
                <a:close/>
              </a:path>
            </a:pathLst>
          </a:custGeom>
          <a:blipFill>
            <a:blip r:embed="rId4"/>
            <a:stretch>
              <a:fillRect l="0" t="0" r="0" b="0"/>
            </a:stretch>
          </a:blipFill>
        </p:spPr>
      </p:sp>
      <p:sp>
        <p:nvSpPr>
          <p:cNvPr name="TextBox 10" id="10"/>
          <p:cNvSpPr txBox="true"/>
          <p:nvPr/>
        </p:nvSpPr>
        <p:spPr>
          <a:xfrm rot="0">
            <a:off x="2611281" y="2486533"/>
            <a:ext cx="5260448" cy="480060"/>
          </a:xfrm>
          <a:prstGeom prst="rect">
            <a:avLst/>
          </a:prstGeom>
        </p:spPr>
        <p:txBody>
          <a:bodyPr anchor="t" rtlCol="false" tIns="0" lIns="0" bIns="0" rIns="0">
            <a:spAutoFit/>
          </a:bodyPr>
          <a:lstStyle/>
          <a:p>
            <a:pPr algn="just">
              <a:lnSpc>
                <a:spcPts val="3630"/>
              </a:lnSpc>
            </a:pPr>
            <a:r>
              <a:rPr lang="en-US" sz="3300" spc="105">
                <a:solidFill>
                  <a:srgbClr val="FFFFFF"/>
                </a:solidFill>
                <a:latin typeface="Days"/>
                <a:ea typeface="Days"/>
                <a:cs typeface="Days"/>
                <a:sym typeface="Days"/>
              </a:rPr>
              <a:t>Metodología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2315" y="1180207"/>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000E3D"/>
            </a:solidFill>
            <a:ln w="38100" cap="sq">
              <a:solidFill>
                <a:srgbClr val="202354"/>
              </a:solidFill>
              <a:prstDash val="solid"/>
              <a:miter/>
            </a:ln>
          </p:spPr>
        </p:sp>
        <p:sp>
          <p:nvSpPr>
            <p:cNvPr name="TextBox 5" id="5"/>
            <p:cNvSpPr txBox="true"/>
            <p:nvPr/>
          </p:nvSpPr>
          <p:spPr>
            <a:xfrm>
              <a:off x="0" y="19050"/>
              <a:ext cx="4064900" cy="1987613"/>
            </a:xfrm>
            <a:prstGeom prst="rect">
              <a:avLst/>
            </a:prstGeom>
          </p:spPr>
          <p:txBody>
            <a:bodyPr anchor="ctr" rtlCol="false" tIns="50800" lIns="50800" bIns="50800" rIns="50800"/>
            <a:lstStyle/>
            <a:p>
              <a:pPr algn="ctr">
                <a:lnSpc>
                  <a:spcPts val="1869"/>
                </a:lnSpc>
              </a:pPr>
            </a:p>
          </p:txBody>
        </p:sp>
      </p:grpSp>
      <p:grpSp>
        <p:nvGrpSpPr>
          <p:cNvPr name="Group 6" id="6"/>
          <p:cNvGrpSpPr>
            <a:grpSpLocks noChangeAspect="true"/>
          </p:cNvGrpSpPr>
          <p:nvPr/>
        </p:nvGrpSpPr>
        <p:grpSpPr>
          <a:xfrm rot="0">
            <a:off x="2426322" y="2561219"/>
            <a:ext cx="369918" cy="369918"/>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5F5F5"/>
            </a:solidFill>
          </p:spPr>
        </p:sp>
      </p:grpSp>
      <p:sp>
        <p:nvSpPr>
          <p:cNvPr name="TextBox 8" id="8"/>
          <p:cNvSpPr txBox="true"/>
          <p:nvPr/>
        </p:nvSpPr>
        <p:spPr>
          <a:xfrm rot="0">
            <a:off x="2765741" y="3717339"/>
            <a:ext cx="9562691" cy="1474470"/>
          </a:xfrm>
          <a:prstGeom prst="rect">
            <a:avLst/>
          </a:prstGeom>
        </p:spPr>
        <p:txBody>
          <a:bodyPr anchor="t" rtlCol="false" tIns="0" lIns="0" bIns="0" rIns="0">
            <a:spAutoFit/>
          </a:bodyPr>
          <a:lstStyle/>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Iván Aguilera (Backend Developer)</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Desarrollo y mantenimiento del backend.</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Implementación de APIs y bases de datos.</a:t>
            </a:r>
          </a:p>
          <a:p>
            <a:pPr algn="l">
              <a:lnSpc>
                <a:spcPts val="2939"/>
              </a:lnSpc>
            </a:pPr>
          </a:p>
        </p:txBody>
      </p:sp>
      <p:sp>
        <p:nvSpPr>
          <p:cNvPr name="Freeform 9" id="9"/>
          <p:cNvSpPr/>
          <p:nvPr/>
        </p:nvSpPr>
        <p:spPr>
          <a:xfrm flipH="false" flipV="false" rot="0">
            <a:off x="11713150" y="3514542"/>
            <a:ext cx="4718871" cy="3395437"/>
          </a:xfrm>
          <a:custGeom>
            <a:avLst/>
            <a:gdLst/>
            <a:ahLst/>
            <a:cxnLst/>
            <a:rect r="r" b="b" t="t" l="l"/>
            <a:pathLst>
              <a:path h="3395437" w="4718871">
                <a:moveTo>
                  <a:pt x="0" y="0"/>
                </a:moveTo>
                <a:lnTo>
                  <a:pt x="4718871" y="0"/>
                </a:lnTo>
                <a:lnTo>
                  <a:pt x="4718871" y="3395436"/>
                </a:lnTo>
                <a:lnTo>
                  <a:pt x="0" y="3395436"/>
                </a:lnTo>
                <a:lnTo>
                  <a:pt x="0" y="0"/>
                </a:lnTo>
                <a:close/>
              </a:path>
            </a:pathLst>
          </a:custGeom>
          <a:blipFill>
            <a:blip r:embed="rId4"/>
            <a:stretch>
              <a:fillRect l="0" t="0" r="0" b="0"/>
            </a:stretch>
          </a:blipFill>
        </p:spPr>
      </p:sp>
      <p:sp>
        <p:nvSpPr>
          <p:cNvPr name="TextBox 10" id="10"/>
          <p:cNvSpPr txBox="true"/>
          <p:nvPr/>
        </p:nvSpPr>
        <p:spPr>
          <a:xfrm rot="0">
            <a:off x="2931426" y="2287073"/>
            <a:ext cx="8581825" cy="937260"/>
          </a:xfrm>
          <a:prstGeom prst="rect">
            <a:avLst/>
          </a:prstGeom>
        </p:spPr>
        <p:txBody>
          <a:bodyPr anchor="t" rtlCol="false" tIns="0" lIns="0" bIns="0" rIns="0">
            <a:spAutoFit/>
          </a:bodyPr>
          <a:lstStyle/>
          <a:p>
            <a:pPr algn="just">
              <a:lnSpc>
                <a:spcPts val="3630"/>
              </a:lnSpc>
            </a:pPr>
            <a:r>
              <a:rPr lang="en-US" sz="3300" spc="105">
                <a:solidFill>
                  <a:srgbClr val="FFFFFF"/>
                </a:solidFill>
                <a:latin typeface="Days"/>
                <a:ea typeface="Days"/>
                <a:cs typeface="Days"/>
                <a:sym typeface="Days"/>
              </a:rPr>
              <a:t>Metodología Roles y Responsabilidades del Equipo</a:t>
            </a:r>
          </a:p>
        </p:txBody>
      </p:sp>
      <p:sp>
        <p:nvSpPr>
          <p:cNvPr name="TextBox 11" id="11"/>
          <p:cNvSpPr txBox="true"/>
          <p:nvPr/>
        </p:nvSpPr>
        <p:spPr>
          <a:xfrm rot="0">
            <a:off x="2611281" y="5330530"/>
            <a:ext cx="9562691" cy="1474470"/>
          </a:xfrm>
          <a:prstGeom prst="rect">
            <a:avLst/>
          </a:prstGeom>
        </p:spPr>
        <p:txBody>
          <a:bodyPr anchor="t" rtlCol="false" tIns="0" lIns="0" bIns="0" rIns="0">
            <a:spAutoFit/>
          </a:bodyPr>
          <a:lstStyle/>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Jasson Guerra (Frontend Developer)</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Diseño e implementación de la interfaz de usuario.</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Creación de componentes interactivos.</a:t>
            </a:r>
          </a:p>
          <a:p>
            <a:pPr algn="l">
              <a:lnSpc>
                <a:spcPts val="2939"/>
              </a:lnSpc>
            </a:pPr>
          </a:p>
        </p:txBody>
      </p:sp>
      <p:sp>
        <p:nvSpPr>
          <p:cNvPr name="TextBox 12" id="12"/>
          <p:cNvSpPr txBox="true"/>
          <p:nvPr/>
        </p:nvSpPr>
        <p:spPr>
          <a:xfrm rot="0">
            <a:off x="2611281" y="6852828"/>
            <a:ext cx="9562691" cy="1474470"/>
          </a:xfrm>
          <a:prstGeom prst="rect">
            <a:avLst/>
          </a:prstGeom>
        </p:spPr>
        <p:txBody>
          <a:bodyPr anchor="t" rtlCol="false" tIns="0" lIns="0" bIns="0" rIns="0">
            <a:spAutoFit/>
          </a:bodyPr>
          <a:lstStyle/>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Maximiliano Aedo (Documentación)</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Creación y mantenimiento de la documentación técnica.</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Preparación del informe final.</a:t>
            </a:r>
          </a:p>
          <a:p>
            <a:pPr algn="l">
              <a:lnSpc>
                <a:spcPts val="293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8598391" y="2198062"/>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2315" y="1180207"/>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000E3D"/>
            </a:solidFill>
            <a:ln w="38100" cap="sq">
              <a:solidFill>
                <a:srgbClr val="202354"/>
              </a:solidFill>
              <a:prstDash val="solid"/>
              <a:miter/>
            </a:ln>
          </p:spPr>
        </p:sp>
        <p:sp>
          <p:nvSpPr>
            <p:cNvPr name="TextBox 5" id="5"/>
            <p:cNvSpPr txBox="true"/>
            <p:nvPr/>
          </p:nvSpPr>
          <p:spPr>
            <a:xfrm>
              <a:off x="0" y="19050"/>
              <a:ext cx="4064900" cy="1987613"/>
            </a:xfrm>
            <a:prstGeom prst="rect">
              <a:avLst/>
            </a:prstGeom>
          </p:spPr>
          <p:txBody>
            <a:bodyPr anchor="ctr" rtlCol="false" tIns="50800" lIns="50800" bIns="50800" rIns="50800"/>
            <a:lstStyle/>
            <a:p>
              <a:pPr algn="ctr">
                <a:lnSpc>
                  <a:spcPts val="1869"/>
                </a:lnSpc>
              </a:pPr>
            </a:p>
          </p:txBody>
        </p:sp>
      </p:grpSp>
      <p:grpSp>
        <p:nvGrpSpPr>
          <p:cNvPr name="Group 6" id="6"/>
          <p:cNvGrpSpPr>
            <a:grpSpLocks noChangeAspect="true"/>
          </p:cNvGrpSpPr>
          <p:nvPr/>
        </p:nvGrpSpPr>
        <p:grpSpPr>
          <a:xfrm rot="0">
            <a:off x="2426322" y="2561219"/>
            <a:ext cx="369918" cy="369918"/>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5F5F5"/>
            </a:solidFill>
          </p:spPr>
        </p:sp>
      </p:grpSp>
      <p:sp>
        <p:nvSpPr>
          <p:cNvPr name="TextBox 8" id="8"/>
          <p:cNvSpPr txBox="true"/>
          <p:nvPr/>
        </p:nvSpPr>
        <p:spPr>
          <a:xfrm rot="0">
            <a:off x="2931426" y="3669030"/>
            <a:ext cx="9562691" cy="1474470"/>
          </a:xfrm>
          <a:prstGeom prst="rect">
            <a:avLst/>
          </a:prstGeom>
        </p:spPr>
        <p:txBody>
          <a:bodyPr anchor="t" rtlCol="false" tIns="0" lIns="0" bIns="0" rIns="0">
            <a:spAutoFit/>
          </a:bodyPr>
          <a:lstStyle/>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Flexibilidad y Adaptación</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Permite ajustar el proyecto en función de la retroalimentación y cambios en los requisitos.</a:t>
            </a:r>
          </a:p>
          <a:p>
            <a:pPr algn="l">
              <a:lnSpc>
                <a:spcPts val="2939"/>
              </a:lnSpc>
            </a:pPr>
          </a:p>
        </p:txBody>
      </p:sp>
      <p:sp>
        <p:nvSpPr>
          <p:cNvPr name="Freeform 9" id="9"/>
          <p:cNvSpPr/>
          <p:nvPr/>
        </p:nvSpPr>
        <p:spPr>
          <a:xfrm flipH="false" flipV="false" rot="0">
            <a:off x="11780598" y="3038089"/>
            <a:ext cx="4718871" cy="3395437"/>
          </a:xfrm>
          <a:custGeom>
            <a:avLst/>
            <a:gdLst/>
            <a:ahLst/>
            <a:cxnLst/>
            <a:rect r="r" b="b" t="t" l="l"/>
            <a:pathLst>
              <a:path h="3395437" w="4718871">
                <a:moveTo>
                  <a:pt x="0" y="0"/>
                </a:moveTo>
                <a:lnTo>
                  <a:pt x="4718871" y="0"/>
                </a:lnTo>
                <a:lnTo>
                  <a:pt x="4718871" y="3395436"/>
                </a:lnTo>
                <a:lnTo>
                  <a:pt x="0" y="3395436"/>
                </a:lnTo>
                <a:lnTo>
                  <a:pt x="0" y="0"/>
                </a:lnTo>
                <a:close/>
              </a:path>
            </a:pathLst>
          </a:custGeom>
          <a:blipFill>
            <a:blip r:embed="rId4"/>
            <a:stretch>
              <a:fillRect l="0" t="0" r="0" b="0"/>
            </a:stretch>
          </a:blipFill>
        </p:spPr>
      </p:sp>
      <p:sp>
        <p:nvSpPr>
          <p:cNvPr name="Freeform 10" id="10"/>
          <p:cNvSpPr/>
          <p:nvPr/>
        </p:nvSpPr>
        <p:spPr>
          <a:xfrm flipH="false" flipV="false" rot="0">
            <a:off x="1802731" y="3726180"/>
            <a:ext cx="902978" cy="1056677"/>
          </a:xfrm>
          <a:custGeom>
            <a:avLst/>
            <a:gdLst/>
            <a:ahLst/>
            <a:cxnLst/>
            <a:rect r="r" b="b" t="t" l="l"/>
            <a:pathLst>
              <a:path h="1056677" w="902978">
                <a:moveTo>
                  <a:pt x="0" y="0"/>
                </a:moveTo>
                <a:lnTo>
                  <a:pt x="902978" y="0"/>
                </a:lnTo>
                <a:lnTo>
                  <a:pt x="902978" y="1056676"/>
                </a:lnTo>
                <a:lnTo>
                  <a:pt x="0" y="1056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931426" y="2287073"/>
            <a:ext cx="8581825" cy="937260"/>
          </a:xfrm>
          <a:prstGeom prst="rect">
            <a:avLst/>
          </a:prstGeom>
        </p:spPr>
        <p:txBody>
          <a:bodyPr anchor="t" rtlCol="false" tIns="0" lIns="0" bIns="0" rIns="0">
            <a:spAutoFit/>
          </a:bodyPr>
          <a:lstStyle/>
          <a:p>
            <a:pPr algn="just">
              <a:lnSpc>
                <a:spcPts val="3630"/>
              </a:lnSpc>
            </a:pPr>
            <a:r>
              <a:rPr lang="en-US" sz="3300" spc="105">
                <a:solidFill>
                  <a:srgbClr val="FFFFFF"/>
                </a:solidFill>
                <a:latin typeface="Days"/>
                <a:ea typeface="Days"/>
                <a:cs typeface="Days"/>
                <a:sym typeface="Days"/>
              </a:rPr>
              <a:t>Justificación para el Uso de Metodología Ágil</a:t>
            </a:r>
          </a:p>
        </p:txBody>
      </p:sp>
      <p:sp>
        <p:nvSpPr>
          <p:cNvPr name="TextBox 12" id="12"/>
          <p:cNvSpPr txBox="true"/>
          <p:nvPr/>
        </p:nvSpPr>
        <p:spPr>
          <a:xfrm rot="0">
            <a:off x="2611281" y="5330530"/>
            <a:ext cx="9562691" cy="1102995"/>
          </a:xfrm>
          <a:prstGeom prst="rect">
            <a:avLst/>
          </a:prstGeom>
        </p:spPr>
        <p:txBody>
          <a:bodyPr anchor="t" rtlCol="false" tIns="0" lIns="0" bIns="0" rIns="0">
            <a:spAutoFit/>
          </a:bodyPr>
          <a:lstStyle/>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Desarrollo Incremental</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Facilita la entrega continua de funcionalidades y la corrección de errores de manera oportuna.</a:t>
            </a:r>
          </a:p>
        </p:txBody>
      </p:sp>
      <p:sp>
        <p:nvSpPr>
          <p:cNvPr name="TextBox 13" id="13"/>
          <p:cNvSpPr txBox="true"/>
          <p:nvPr/>
        </p:nvSpPr>
        <p:spPr>
          <a:xfrm rot="0">
            <a:off x="2611281" y="6852828"/>
            <a:ext cx="8591434" cy="1474470"/>
          </a:xfrm>
          <a:prstGeom prst="rect">
            <a:avLst/>
          </a:prstGeom>
        </p:spPr>
        <p:txBody>
          <a:bodyPr anchor="t" rtlCol="false" tIns="0" lIns="0" bIns="0" rIns="0">
            <a:spAutoFit/>
          </a:bodyPr>
          <a:lstStyle/>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Colaboración Efectiva</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Fomenta la comunicación constante y la colaboración entre los miembros del equipo.</a:t>
            </a:r>
          </a:p>
          <a:p>
            <a:pPr algn="l">
              <a:lnSpc>
                <a:spcPts val="2939"/>
              </a:lnSpc>
            </a:pPr>
          </a:p>
        </p:txBody>
      </p:sp>
      <p:sp>
        <p:nvSpPr>
          <p:cNvPr name="TextBox 14" id="14"/>
          <p:cNvSpPr txBox="true"/>
          <p:nvPr/>
        </p:nvSpPr>
        <p:spPr>
          <a:xfrm rot="0">
            <a:off x="11476568" y="6852828"/>
            <a:ext cx="5326931" cy="1474470"/>
          </a:xfrm>
          <a:prstGeom prst="rect">
            <a:avLst/>
          </a:prstGeom>
        </p:spPr>
        <p:txBody>
          <a:bodyPr anchor="t" rtlCol="false" tIns="0" lIns="0" bIns="0" rIns="0">
            <a:spAutoFit/>
          </a:bodyPr>
          <a:lstStyle/>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Gestión de Riesgos</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Identificación y resolución temprana de problemas durante el desarrollo.</a:t>
            </a:r>
          </a:p>
          <a:p>
            <a:pPr algn="l">
              <a:lnSpc>
                <a:spcPts val="2939"/>
              </a:lnSpc>
            </a:pPr>
          </a:p>
        </p:txBody>
      </p:sp>
      <p:sp>
        <p:nvSpPr>
          <p:cNvPr name="Freeform 15" id="15"/>
          <p:cNvSpPr/>
          <p:nvPr/>
        </p:nvSpPr>
        <p:spPr>
          <a:xfrm flipH="false" flipV="false" rot="0">
            <a:off x="1708303" y="5376849"/>
            <a:ext cx="902978" cy="1056677"/>
          </a:xfrm>
          <a:custGeom>
            <a:avLst/>
            <a:gdLst/>
            <a:ahLst/>
            <a:cxnLst/>
            <a:rect r="r" b="b" t="t" l="l"/>
            <a:pathLst>
              <a:path h="1056677" w="902978">
                <a:moveTo>
                  <a:pt x="0" y="0"/>
                </a:moveTo>
                <a:lnTo>
                  <a:pt x="902978" y="0"/>
                </a:lnTo>
                <a:lnTo>
                  <a:pt x="902978" y="1056676"/>
                </a:lnTo>
                <a:lnTo>
                  <a:pt x="0" y="1056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708303" y="6738392"/>
            <a:ext cx="902978" cy="1056677"/>
          </a:xfrm>
          <a:custGeom>
            <a:avLst/>
            <a:gdLst/>
            <a:ahLst/>
            <a:cxnLst/>
            <a:rect r="r" b="b" t="t" l="l"/>
            <a:pathLst>
              <a:path h="1056677" w="902978">
                <a:moveTo>
                  <a:pt x="0" y="0"/>
                </a:moveTo>
                <a:lnTo>
                  <a:pt x="902978" y="0"/>
                </a:lnTo>
                <a:lnTo>
                  <a:pt x="902978" y="1056676"/>
                </a:lnTo>
                <a:lnTo>
                  <a:pt x="0" y="1056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2387967" y="1028700"/>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959861" y="971550"/>
            <a:ext cx="3184003" cy="479111"/>
          </a:xfrm>
          <a:prstGeom prst="rect">
            <a:avLst/>
          </a:prstGeom>
        </p:spPr>
        <p:txBody>
          <a:bodyPr anchor="t" rtlCol="false" tIns="0" lIns="0" bIns="0" rIns="0">
            <a:spAutoFit/>
          </a:bodyPr>
          <a:lstStyle/>
          <a:p>
            <a:pPr algn="l">
              <a:lnSpc>
                <a:spcPts val="3068"/>
              </a:lnSpc>
            </a:pPr>
            <a:r>
              <a:rPr lang="en-US" sz="2789" spc="209" b="true">
                <a:solidFill>
                  <a:srgbClr val="FFFFFF"/>
                </a:solidFill>
                <a:latin typeface="Agrandir Narrow Bold"/>
                <a:ea typeface="Agrandir Narrow Bold"/>
                <a:cs typeface="Agrandir Narrow Bold"/>
                <a:sym typeface="Agrandir Narrow Bold"/>
              </a:rPr>
              <a:t>Tech company</a:t>
            </a:r>
          </a:p>
        </p:txBody>
      </p:sp>
      <p:sp>
        <p:nvSpPr>
          <p:cNvPr name="TextBox 5" id="5"/>
          <p:cNvSpPr txBox="true"/>
          <p:nvPr/>
        </p:nvSpPr>
        <p:spPr>
          <a:xfrm rot="-5400000">
            <a:off x="-1151592" y="7078008"/>
            <a:ext cx="4081819" cy="278765"/>
          </a:xfrm>
          <a:prstGeom prst="rect">
            <a:avLst/>
          </a:prstGeom>
        </p:spPr>
        <p:txBody>
          <a:bodyPr anchor="t" rtlCol="false" tIns="0" lIns="0" bIns="0" rIns="0">
            <a:spAutoFit/>
          </a:bodyPr>
          <a:lstStyle/>
          <a:p>
            <a:pPr algn="l">
              <a:lnSpc>
                <a:spcPts val="1870"/>
              </a:lnSpc>
            </a:pPr>
            <a:r>
              <a:rPr lang="en-US" sz="1700" spc="144" b="true">
                <a:solidFill>
                  <a:srgbClr val="FFFFFF"/>
                </a:solidFill>
                <a:latin typeface="Agrandir Narrow Bold"/>
                <a:ea typeface="Agrandir Narrow Bold"/>
                <a:cs typeface="Agrandir Narrow Bold"/>
                <a:sym typeface="Agrandir Narrow Bold"/>
              </a:rPr>
              <a:t>www.reallygreatsite.com</a:t>
            </a:r>
          </a:p>
        </p:txBody>
      </p:sp>
      <p:sp>
        <p:nvSpPr>
          <p:cNvPr name="AutoShape 6" id="6"/>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7" id="7"/>
          <p:cNvGrpSpPr/>
          <p:nvPr/>
        </p:nvGrpSpPr>
        <p:grpSpPr>
          <a:xfrm rot="0">
            <a:off x="4437100" y="3888317"/>
            <a:ext cx="9694906" cy="2055203"/>
            <a:chOff x="0" y="0"/>
            <a:chExt cx="2553391" cy="541288"/>
          </a:xfrm>
        </p:grpSpPr>
        <p:sp>
          <p:nvSpPr>
            <p:cNvPr name="Freeform 8" id="8"/>
            <p:cNvSpPr/>
            <p:nvPr/>
          </p:nvSpPr>
          <p:spPr>
            <a:xfrm flipH="false" flipV="false" rot="0">
              <a:off x="0" y="0"/>
              <a:ext cx="2553391" cy="541288"/>
            </a:xfrm>
            <a:custGeom>
              <a:avLst/>
              <a:gdLst/>
              <a:ahLst/>
              <a:cxnLst/>
              <a:rect r="r" b="b" t="t" l="l"/>
              <a:pathLst>
                <a:path h="541288" w="2553391">
                  <a:moveTo>
                    <a:pt x="0" y="0"/>
                  </a:moveTo>
                  <a:lnTo>
                    <a:pt x="2553391" y="0"/>
                  </a:lnTo>
                  <a:lnTo>
                    <a:pt x="2553391" y="541288"/>
                  </a:lnTo>
                  <a:lnTo>
                    <a:pt x="0" y="541288"/>
                  </a:lnTo>
                  <a:close/>
                </a:path>
              </a:pathLst>
            </a:custGeom>
            <a:solidFill>
              <a:srgbClr val="000000">
                <a:alpha val="0"/>
              </a:srgbClr>
            </a:solidFill>
            <a:ln w="38100" cap="sq">
              <a:solidFill>
                <a:srgbClr val="F5F5F5"/>
              </a:solidFill>
              <a:prstDash val="solid"/>
              <a:miter/>
            </a:ln>
          </p:spPr>
        </p:sp>
        <p:sp>
          <p:nvSpPr>
            <p:cNvPr name="TextBox 9" id="9"/>
            <p:cNvSpPr txBox="true"/>
            <p:nvPr/>
          </p:nvSpPr>
          <p:spPr>
            <a:xfrm>
              <a:off x="0" y="-28575"/>
              <a:ext cx="2553391" cy="569863"/>
            </a:xfrm>
            <a:prstGeom prst="rect">
              <a:avLst/>
            </a:prstGeom>
          </p:spPr>
          <p:txBody>
            <a:bodyPr anchor="ctr" rtlCol="false" tIns="50800" lIns="50800" bIns="50800" rIns="50800"/>
            <a:lstStyle/>
            <a:p>
              <a:pPr algn="ctr">
                <a:lnSpc>
                  <a:spcPts val="1869"/>
                </a:lnSpc>
              </a:pPr>
            </a:p>
          </p:txBody>
        </p:sp>
      </p:grpSp>
      <p:sp>
        <p:nvSpPr>
          <p:cNvPr name="TextBox 10" id="10"/>
          <p:cNvSpPr txBox="true"/>
          <p:nvPr/>
        </p:nvSpPr>
        <p:spPr>
          <a:xfrm rot="0">
            <a:off x="3166742" y="4348390"/>
            <a:ext cx="10200714" cy="1201733"/>
          </a:xfrm>
          <a:prstGeom prst="rect">
            <a:avLst/>
          </a:prstGeom>
        </p:spPr>
        <p:txBody>
          <a:bodyPr anchor="t" rtlCol="false" tIns="0" lIns="0" bIns="0" rIns="0">
            <a:spAutoFit/>
          </a:bodyPr>
          <a:lstStyle/>
          <a:p>
            <a:pPr algn="r">
              <a:lnSpc>
                <a:spcPts val="9212"/>
              </a:lnSpc>
            </a:pPr>
            <a:r>
              <a:rPr lang="en-US" b="true" sz="8374" spc="334">
                <a:solidFill>
                  <a:srgbClr val="FFFFFF"/>
                </a:solidFill>
                <a:latin typeface="Open Sauce Medium"/>
                <a:ea typeface="Open Sauce Medium"/>
                <a:cs typeface="Open Sauce Medium"/>
                <a:sym typeface="Open Sauce Medium"/>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2387967" y="1028700"/>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959861" y="971550"/>
            <a:ext cx="3184003" cy="479111"/>
          </a:xfrm>
          <a:prstGeom prst="rect">
            <a:avLst/>
          </a:prstGeom>
        </p:spPr>
        <p:txBody>
          <a:bodyPr anchor="t" rtlCol="false" tIns="0" lIns="0" bIns="0" rIns="0">
            <a:spAutoFit/>
          </a:bodyPr>
          <a:lstStyle/>
          <a:p>
            <a:pPr algn="l">
              <a:lnSpc>
                <a:spcPts val="3068"/>
              </a:lnSpc>
            </a:pPr>
            <a:r>
              <a:rPr lang="en-US" sz="2789" spc="209" b="true">
                <a:solidFill>
                  <a:srgbClr val="FFFFFF"/>
                </a:solidFill>
                <a:latin typeface="Agrandir Narrow Bold"/>
                <a:ea typeface="Agrandir Narrow Bold"/>
                <a:cs typeface="Agrandir Narrow Bold"/>
                <a:sym typeface="Agrandir Narrow Bold"/>
              </a:rPr>
              <a:t>Tech company</a:t>
            </a:r>
          </a:p>
        </p:txBody>
      </p:sp>
      <p:sp>
        <p:nvSpPr>
          <p:cNvPr name="TextBox 5" id="5"/>
          <p:cNvSpPr txBox="true"/>
          <p:nvPr/>
        </p:nvSpPr>
        <p:spPr>
          <a:xfrm rot="-5400000">
            <a:off x="-1151592" y="7078008"/>
            <a:ext cx="4081819" cy="278765"/>
          </a:xfrm>
          <a:prstGeom prst="rect">
            <a:avLst/>
          </a:prstGeom>
        </p:spPr>
        <p:txBody>
          <a:bodyPr anchor="t" rtlCol="false" tIns="0" lIns="0" bIns="0" rIns="0">
            <a:spAutoFit/>
          </a:bodyPr>
          <a:lstStyle/>
          <a:p>
            <a:pPr algn="l">
              <a:lnSpc>
                <a:spcPts val="1870"/>
              </a:lnSpc>
            </a:pPr>
            <a:r>
              <a:rPr lang="en-US" sz="1700" spc="144" b="true">
                <a:solidFill>
                  <a:srgbClr val="FFFFFF"/>
                </a:solidFill>
                <a:latin typeface="Agrandir Narrow Bold"/>
                <a:ea typeface="Agrandir Narrow Bold"/>
                <a:cs typeface="Agrandir Narrow Bold"/>
                <a:sym typeface="Agrandir Narrow Bold"/>
              </a:rPr>
              <a:t>www.reallygreatsite.com</a:t>
            </a:r>
          </a:p>
        </p:txBody>
      </p:sp>
      <p:sp>
        <p:nvSpPr>
          <p:cNvPr name="AutoShape 6" id="6"/>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7" id="7"/>
          <p:cNvGrpSpPr/>
          <p:nvPr/>
        </p:nvGrpSpPr>
        <p:grpSpPr>
          <a:xfrm rot="0">
            <a:off x="4437100" y="3888317"/>
            <a:ext cx="9694906" cy="2055203"/>
            <a:chOff x="0" y="0"/>
            <a:chExt cx="2553391" cy="541288"/>
          </a:xfrm>
        </p:grpSpPr>
        <p:sp>
          <p:nvSpPr>
            <p:cNvPr name="Freeform 8" id="8"/>
            <p:cNvSpPr/>
            <p:nvPr/>
          </p:nvSpPr>
          <p:spPr>
            <a:xfrm flipH="false" flipV="false" rot="0">
              <a:off x="0" y="0"/>
              <a:ext cx="2553391" cy="541288"/>
            </a:xfrm>
            <a:custGeom>
              <a:avLst/>
              <a:gdLst/>
              <a:ahLst/>
              <a:cxnLst/>
              <a:rect r="r" b="b" t="t" l="l"/>
              <a:pathLst>
                <a:path h="541288" w="2553391">
                  <a:moveTo>
                    <a:pt x="0" y="0"/>
                  </a:moveTo>
                  <a:lnTo>
                    <a:pt x="2553391" y="0"/>
                  </a:lnTo>
                  <a:lnTo>
                    <a:pt x="2553391" y="541288"/>
                  </a:lnTo>
                  <a:lnTo>
                    <a:pt x="0" y="541288"/>
                  </a:lnTo>
                  <a:close/>
                </a:path>
              </a:pathLst>
            </a:custGeom>
            <a:solidFill>
              <a:srgbClr val="000000">
                <a:alpha val="0"/>
              </a:srgbClr>
            </a:solidFill>
            <a:ln w="38100" cap="sq">
              <a:solidFill>
                <a:srgbClr val="F5F5F5"/>
              </a:solidFill>
              <a:prstDash val="solid"/>
              <a:miter/>
            </a:ln>
          </p:spPr>
        </p:sp>
        <p:sp>
          <p:nvSpPr>
            <p:cNvPr name="TextBox 9" id="9"/>
            <p:cNvSpPr txBox="true"/>
            <p:nvPr/>
          </p:nvSpPr>
          <p:spPr>
            <a:xfrm>
              <a:off x="0" y="-28575"/>
              <a:ext cx="2553391" cy="569863"/>
            </a:xfrm>
            <a:prstGeom prst="rect">
              <a:avLst/>
            </a:prstGeom>
          </p:spPr>
          <p:txBody>
            <a:bodyPr anchor="ctr" rtlCol="false" tIns="50800" lIns="50800" bIns="50800" rIns="50800"/>
            <a:lstStyle/>
            <a:p>
              <a:pPr algn="ctr">
                <a:lnSpc>
                  <a:spcPts val="1869"/>
                </a:lnSpc>
              </a:pPr>
            </a:p>
          </p:txBody>
        </p:sp>
      </p:grpSp>
      <p:sp>
        <p:nvSpPr>
          <p:cNvPr name="TextBox 10" id="10"/>
          <p:cNvSpPr txBox="true"/>
          <p:nvPr/>
        </p:nvSpPr>
        <p:spPr>
          <a:xfrm rot="0">
            <a:off x="3166742" y="4348390"/>
            <a:ext cx="11266398" cy="1201733"/>
          </a:xfrm>
          <a:prstGeom prst="rect">
            <a:avLst/>
          </a:prstGeom>
        </p:spPr>
        <p:txBody>
          <a:bodyPr anchor="t" rtlCol="false" tIns="0" lIns="0" bIns="0" rIns="0">
            <a:spAutoFit/>
          </a:bodyPr>
          <a:lstStyle/>
          <a:p>
            <a:pPr algn="r">
              <a:lnSpc>
                <a:spcPts val="9212"/>
              </a:lnSpc>
            </a:pPr>
            <a:r>
              <a:rPr lang="en-US" b="true" sz="8374" spc="334">
                <a:solidFill>
                  <a:srgbClr val="FFFFFF"/>
                </a:solidFill>
                <a:latin typeface="Open Sauce Medium"/>
                <a:ea typeface="Open Sauce Medium"/>
                <a:cs typeface="Open Sauce Medium"/>
                <a:sym typeface="Open Sauce Medium"/>
              </a:rPr>
              <a:t>MUCHAS 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923865">
            <a:off x="-2984685" y="1199727"/>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F5F5F5"/>
            </a:solidFill>
          </p:spPr>
        </p:sp>
        <p:sp>
          <p:nvSpPr>
            <p:cNvPr name="TextBox 5" id="5"/>
            <p:cNvSpPr txBox="true"/>
            <p:nvPr/>
          </p:nvSpPr>
          <p:spPr>
            <a:xfrm>
              <a:off x="0" y="19050"/>
              <a:ext cx="2961788" cy="2556373"/>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F5F5F5"/>
            </a:solidFill>
            <a:prstDash val="solid"/>
            <a:headEnd type="none" len="sm" w="sm"/>
            <a:tailEnd type="none" len="sm" w="sm"/>
          </a:ln>
        </p:spPr>
      </p:sp>
      <p:sp>
        <p:nvSpPr>
          <p:cNvPr name="AutoShape 7" id="7"/>
          <p:cNvSpPr/>
          <p:nvPr/>
        </p:nvSpPr>
        <p:spPr>
          <a:xfrm flipH="true">
            <a:off x="10549714" y="2561194"/>
            <a:ext cx="8347436" cy="0"/>
          </a:xfrm>
          <a:prstGeom prst="line">
            <a:avLst/>
          </a:prstGeom>
          <a:ln cap="flat" w="76200">
            <a:solidFill>
              <a:srgbClr val="212357"/>
            </a:solidFill>
            <a:prstDash val="solid"/>
            <a:headEnd type="none" len="sm" w="sm"/>
            <a:tailEnd type="none" len="sm" w="sm"/>
          </a:ln>
        </p:spPr>
      </p:sp>
      <p:sp>
        <p:nvSpPr>
          <p:cNvPr name="TextBox 8" id="8"/>
          <p:cNvSpPr txBox="true"/>
          <p:nvPr/>
        </p:nvSpPr>
        <p:spPr>
          <a:xfrm rot="0">
            <a:off x="10559239" y="3317346"/>
            <a:ext cx="6899678" cy="774700"/>
          </a:xfrm>
          <a:prstGeom prst="rect">
            <a:avLst/>
          </a:prstGeom>
        </p:spPr>
        <p:txBody>
          <a:bodyPr anchor="t" rtlCol="false" tIns="0" lIns="0" bIns="0" rIns="0">
            <a:spAutoFit/>
          </a:bodyPr>
          <a:lstStyle/>
          <a:p>
            <a:pPr algn="just">
              <a:lnSpc>
                <a:spcPts val="6049"/>
              </a:lnSpc>
            </a:pPr>
            <a:r>
              <a:rPr lang="en-US" sz="5499" spc="175">
                <a:solidFill>
                  <a:srgbClr val="192253"/>
                </a:solidFill>
                <a:latin typeface="Days"/>
                <a:ea typeface="Days"/>
                <a:cs typeface="Days"/>
                <a:sym typeface="Days"/>
              </a:rPr>
              <a:t>I</a:t>
            </a:r>
            <a:r>
              <a:rPr lang="en-US" sz="5499" spc="175">
                <a:solidFill>
                  <a:srgbClr val="192253"/>
                </a:solidFill>
                <a:latin typeface="Days"/>
                <a:ea typeface="Days"/>
                <a:cs typeface="Days"/>
                <a:sym typeface="Days"/>
              </a:rPr>
              <a:t>ntroduccion </a:t>
            </a:r>
          </a:p>
        </p:txBody>
      </p:sp>
      <p:sp>
        <p:nvSpPr>
          <p:cNvPr name="TextBox 9" id="9"/>
          <p:cNvSpPr txBox="true"/>
          <p:nvPr/>
        </p:nvSpPr>
        <p:spPr>
          <a:xfrm rot="0">
            <a:off x="10559239" y="4390813"/>
            <a:ext cx="7084945" cy="4693158"/>
          </a:xfrm>
          <a:prstGeom prst="rect">
            <a:avLst/>
          </a:prstGeom>
        </p:spPr>
        <p:txBody>
          <a:bodyPr anchor="t" rtlCol="false" tIns="0" lIns="0" bIns="0" rIns="0">
            <a:spAutoFit/>
          </a:bodyPr>
          <a:lstStyle/>
          <a:p>
            <a:pPr algn="just">
              <a:lnSpc>
                <a:spcPts val="3380"/>
              </a:lnSpc>
            </a:pPr>
            <a:r>
              <a:rPr lang="en-US" sz="2299">
                <a:solidFill>
                  <a:srgbClr val="192253"/>
                </a:solidFill>
                <a:latin typeface="Open Sauce Light"/>
                <a:ea typeface="Open Sauce Light"/>
                <a:cs typeface="Open Sauce Light"/>
                <a:sym typeface="Open Sauce Light"/>
              </a:rPr>
              <a:t>En esta ocasión, como equipo de trabajo, presentamos nuestra propuesta para el proyecto Capstone. Nuestra propuesta se centra en el desarrollo de la aplicación Hawk Fit, diseñada para poder brindarle a los usuarios de gimnasio todas las facilidades que le puedan aportar en su experiencia en el gimnasio. En las siguientes secciones, detallaremos, el lenguaje de programación, la metodología de desarrollo que aplicaremos para llevar a cabo este proyecto con éxito.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50153" y="0"/>
                  </a:moveTo>
                  <a:lnTo>
                    <a:pt x="4015481" y="0"/>
                  </a:lnTo>
                  <a:cubicBezTo>
                    <a:pt x="4028782" y="0"/>
                    <a:pt x="4041539" y="5284"/>
                    <a:pt x="4050944" y="14689"/>
                  </a:cubicBezTo>
                  <a:cubicBezTo>
                    <a:pt x="4060350" y="24095"/>
                    <a:pt x="4065634" y="36851"/>
                    <a:pt x="4065634" y="50153"/>
                  </a:cubicBezTo>
                  <a:lnTo>
                    <a:pt x="4065634" y="1448148"/>
                  </a:lnTo>
                  <a:cubicBezTo>
                    <a:pt x="4065634" y="1461449"/>
                    <a:pt x="4060350" y="1474206"/>
                    <a:pt x="4050944" y="1483611"/>
                  </a:cubicBezTo>
                  <a:cubicBezTo>
                    <a:pt x="4041539" y="1493017"/>
                    <a:pt x="4028782" y="1498301"/>
                    <a:pt x="4015481" y="1498301"/>
                  </a:cubicBezTo>
                  <a:lnTo>
                    <a:pt x="50153" y="1498301"/>
                  </a:lnTo>
                  <a:cubicBezTo>
                    <a:pt x="36851" y="1498301"/>
                    <a:pt x="24095" y="1493017"/>
                    <a:pt x="14689" y="1483611"/>
                  </a:cubicBezTo>
                  <a:cubicBezTo>
                    <a:pt x="5284" y="1474206"/>
                    <a:pt x="0" y="1461449"/>
                    <a:pt x="0" y="1448148"/>
                  </a:cubicBezTo>
                  <a:lnTo>
                    <a:pt x="0" y="50153"/>
                  </a:lnTo>
                  <a:cubicBezTo>
                    <a:pt x="0" y="36851"/>
                    <a:pt x="5284" y="24095"/>
                    <a:pt x="14689" y="14689"/>
                  </a:cubicBezTo>
                  <a:cubicBezTo>
                    <a:pt x="24095" y="5284"/>
                    <a:pt x="36851" y="0"/>
                    <a:pt x="50153" y="0"/>
                  </a:cubicBezTo>
                  <a:close/>
                </a:path>
              </a:pathLst>
            </a:custGeom>
            <a:solidFill>
              <a:srgbClr val="F5F5F5"/>
            </a:solidFill>
            <a:ln cap="rnd">
              <a:noFill/>
              <a:prstDash val="solid"/>
              <a:round/>
            </a:ln>
          </p:spPr>
        </p:sp>
        <p:sp>
          <p:nvSpPr>
            <p:cNvPr name="TextBox 5" id="5"/>
            <p:cNvSpPr txBox="true"/>
            <p:nvPr/>
          </p:nvSpPr>
          <p:spPr>
            <a:xfrm>
              <a:off x="0" y="19050"/>
              <a:ext cx="4065633" cy="1479251"/>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733888" y="3265013"/>
            <a:ext cx="6185598" cy="774700"/>
          </a:xfrm>
          <a:prstGeom prst="rect">
            <a:avLst/>
          </a:prstGeom>
        </p:spPr>
        <p:txBody>
          <a:bodyPr anchor="t" rtlCol="false" tIns="0" lIns="0" bIns="0" rIns="0">
            <a:spAutoFit/>
          </a:bodyPr>
          <a:lstStyle/>
          <a:p>
            <a:pPr algn="r">
              <a:lnSpc>
                <a:spcPts val="6049"/>
              </a:lnSpc>
            </a:pPr>
            <a:r>
              <a:rPr lang="en-US" sz="5499" spc="175">
                <a:solidFill>
                  <a:srgbClr val="192253"/>
                </a:solidFill>
                <a:latin typeface="Days"/>
                <a:ea typeface="Days"/>
                <a:cs typeface="Days"/>
                <a:sym typeface="Days"/>
              </a:rPr>
              <a:t>Problemática </a:t>
            </a:r>
          </a:p>
        </p:txBody>
      </p:sp>
      <p:sp>
        <p:nvSpPr>
          <p:cNvPr name="TextBox 7" id="7"/>
          <p:cNvSpPr txBox="true"/>
          <p:nvPr/>
        </p:nvSpPr>
        <p:spPr>
          <a:xfrm rot="0">
            <a:off x="9550389" y="4554063"/>
            <a:ext cx="7172777" cy="3109341"/>
          </a:xfrm>
          <a:prstGeom prst="rect">
            <a:avLst/>
          </a:prstGeom>
        </p:spPr>
        <p:txBody>
          <a:bodyPr anchor="t" rtlCol="false" tIns="0" lIns="0" bIns="0" rIns="0">
            <a:spAutoFit/>
          </a:bodyPr>
          <a:lstStyle/>
          <a:p>
            <a:pPr algn="just">
              <a:lnSpc>
                <a:spcPts val="3086"/>
              </a:lnSpc>
            </a:pPr>
            <a:r>
              <a:rPr lang="en-US" sz="2099">
                <a:solidFill>
                  <a:srgbClr val="192253"/>
                </a:solidFill>
                <a:latin typeface="Open Sauce Light"/>
                <a:ea typeface="Open Sauce Light"/>
                <a:cs typeface="Open Sauce Light"/>
                <a:sym typeface="Open Sauce Light"/>
              </a:rPr>
              <a:t>Hawk Fit aborda la ausencia de una aplicación completa que integre el diseño de rutinas personalizadas, el seguimiento detallado del progreso físico y el análisis visual de los resultados. Actualmente, los usuarios de gimnasio carecen de una herramienta única que les permita optimizar su entrenamiento y alcanzar sus objetivos de manera estructurada y eficiente, lo que dificulta su progreso y experiencia en el gimnasio.</a:t>
            </a:r>
          </a:p>
        </p:txBody>
      </p:sp>
      <p:grpSp>
        <p:nvGrpSpPr>
          <p:cNvPr name="Group 8" id="8"/>
          <p:cNvGrpSpPr>
            <a:grpSpLocks noChangeAspect="true"/>
          </p:cNvGrpSpPr>
          <p:nvPr/>
        </p:nvGrpSpPr>
        <p:grpSpPr>
          <a:xfrm rot="0">
            <a:off x="2141985" y="1731407"/>
            <a:ext cx="7284828" cy="7284799"/>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06" t="0" r="-24906" b="0"/>
              </a:stretch>
            </a:blipFill>
          </p:spPr>
        </p:sp>
      </p:grpSp>
      <p:sp>
        <p:nvSpPr>
          <p:cNvPr name="AutoShape 10" id="10"/>
          <p:cNvSpPr/>
          <p:nvPr/>
        </p:nvSpPr>
        <p:spPr>
          <a:xfrm flipH="true" flipV="true">
            <a:off x="9733888" y="4258788"/>
            <a:ext cx="10218510" cy="0"/>
          </a:xfrm>
          <a:prstGeom prst="line">
            <a:avLst/>
          </a:prstGeom>
          <a:ln cap="flat" w="76200">
            <a:solidFill>
              <a:srgbClr val="192253"/>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440637" y="-628388"/>
            <a:ext cx="7015976" cy="12171720"/>
            <a:chOff x="0" y="0"/>
            <a:chExt cx="1455146" cy="2524471"/>
          </a:xfrm>
        </p:grpSpPr>
        <p:sp>
          <p:nvSpPr>
            <p:cNvPr name="Freeform 3" id="3"/>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4" id="4"/>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sp>
        <p:nvSpPr>
          <p:cNvPr name="AutoShape 5" id="5"/>
          <p:cNvSpPr/>
          <p:nvPr/>
        </p:nvSpPr>
        <p:spPr>
          <a:xfrm flipH="true" flipV="true">
            <a:off x="-7863420" y="4240249"/>
            <a:ext cx="15156557" cy="0"/>
          </a:xfrm>
          <a:prstGeom prst="line">
            <a:avLst/>
          </a:prstGeom>
          <a:ln cap="flat" w="76200">
            <a:solidFill>
              <a:srgbClr val="C23A97"/>
            </a:solidFill>
            <a:prstDash val="solid"/>
            <a:headEnd type="none" len="sm" w="sm"/>
            <a:tailEnd type="none" len="sm" w="sm"/>
          </a:ln>
        </p:spPr>
      </p:sp>
      <p:sp>
        <p:nvSpPr>
          <p:cNvPr name="Freeform 6" id="6"/>
          <p:cNvSpPr/>
          <p:nvPr/>
        </p:nvSpPr>
        <p:spPr>
          <a:xfrm flipH="false" flipV="false" rot="0">
            <a:off x="9012250" y="5297579"/>
            <a:ext cx="7961908" cy="3561920"/>
          </a:xfrm>
          <a:custGeom>
            <a:avLst/>
            <a:gdLst/>
            <a:ahLst/>
            <a:cxnLst/>
            <a:rect r="r" b="b" t="t" l="l"/>
            <a:pathLst>
              <a:path h="3561920" w="7961908">
                <a:moveTo>
                  <a:pt x="0" y="0"/>
                </a:moveTo>
                <a:lnTo>
                  <a:pt x="7961908" y="0"/>
                </a:lnTo>
                <a:lnTo>
                  <a:pt x="7961908" y="3561920"/>
                </a:lnTo>
                <a:lnTo>
                  <a:pt x="0" y="3561920"/>
                </a:lnTo>
                <a:lnTo>
                  <a:pt x="0" y="0"/>
                </a:lnTo>
                <a:close/>
              </a:path>
            </a:pathLst>
          </a:custGeom>
          <a:blipFill>
            <a:blip r:embed="rId2"/>
            <a:stretch>
              <a:fillRect l="-9091" t="-40236" r="0" b="-15521"/>
            </a:stretch>
          </a:blipFill>
        </p:spPr>
      </p:sp>
      <p:sp>
        <p:nvSpPr>
          <p:cNvPr name="Freeform 7" id="7"/>
          <p:cNvSpPr/>
          <p:nvPr/>
        </p:nvSpPr>
        <p:spPr>
          <a:xfrm flipH="false" flipV="false" rot="0">
            <a:off x="9012250" y="1427501"/>
            <a:ext cx="7961908" cy="3605788"/>
          </a:xfrm>
          <a:custGeom>
            <a:avLst/>
            <a:gdLst/>
            <a:ahLst/>
            <a:cxnLst/>
            <a:rect r="r" b="b" t="t" l="l"/>
            <a:pathLst>
              <a:path h="3605788" w="7961908">
                <a:moveTo>
                  <a:pt x="0" y="0"/>
                </a:moveTo>
                <a:lnTo>
                  <a:pt x="7961908" y="0"/>
                </a:lnTo>
                <a:lnTo>
                  <a:pt x="7961908" y="3605788"/>
                </a:lnTo>
                <a:lnTo>
                  <a:pt x="0" y="3605788"/>
                </a:lnTo>
                <a:lnTo>
                  <a:pt x="0" y="0"/>
                </a:lnTo>
                <a:close/>
              </a:path>
            </a:pathLst>
          </a:custGeom>
          <a:blipFill>
            <a:blip r:embed="rId3"/>
            <a:stretch>
              <a:fillRect l="-26369" t="0" r="-9324" b="0"/>
            </a:stretch>
          </a:blipFill>
        </p:spPr>
      </p:sp>
      <p:sp>
        <p:nvSpPr>
          <p:cNvPr name="TextBox 8" id="8"/>
          <p:cNvSpPr txBox="true"/>
          <p:nvPr/>
        </p:nvSpPr>
        <p:spPr>
          <a:xfrm rot="0">
            <a:off x="2211640" y="4560319"/>
            <a:ext cx="6102156" cy="4280916"/>
          </a:xfrm>
          <a:prstGeom prst="rect">
            <a:avLst/>
          </a:prstGeom>
        </p:spPr>
        <p:txBody>
          <a:bodyPr anchor="t" rtlCol="false" tIns="0" lIns="0" bIns="0" rIns="0">
            <a:spAutoFit/>
          </a:bodyPr>
          <a:lstStyle/>
          <a:p>
            <a:pPr algn="l">
              <a:lnSpc>
                <a:spcPts val="3086"/>
              </a:lnSpc>
            </a:pPr>
            <a:r>
              <a:rPr lang="en-US" sz="2099">
                <a:solidFill>
                  <a:srgbClr val="192253"/>
                </a:solidFill>
                <a:latin typeface="Open Sauce Light"/>
                <a:ea typeface="Open Sauce Light"/>
                <a:cs typeface="Open Sauce Light"/>
                <a:sym typeface="Open Sauce Light"/>
              </a:rPr>
              <a:t>Hawk Fit ofrece una solución integral al proporcionar una plataforma que combina la creación de rutinas personalizadas, el seguimiento detallado de marcas personales y el análisis visual del progreso. La aplicación optimiza la experiencia de los usuarios en el gimnasio mediante herramientas inteligentes como la integración con ChatGPT, que brinda asesoramiento personalizado y análisis de datos, ayudando a los usuarios a alcanzar sus objetivos de manera eficiente y estructurada.</a:t>
            </a:r>
          </a:p>
        </p:txBody>
      </p:sp>
      <p:sp>
        <p:nvSpPr>
          <p:cNvPr name="TextBox 9" id="9"/>
          <p:cNvSpPr txBox="true"/>
          <p:nvPr/>
        </p:nvSpPr>
        <p:spPr>
          <a:xfrm rot="0">
            <a:off x="2211640" y="2891532"/>
            <a:ext cx="5473970" cy="962660"/>
          </a:xfrm>
          <a:prstGeom prst="rect">
            <a:avLst/>
          </a:prstGeom>
        </p:spPr>
        <p:txBody>
          <a:bodyPr anchor="t" rtlCol="false" tIns="0" lIns="0" bIns="0" rIns="0">
            <a:spAutoFit/>
          </a:bodyPr>
          <a:lstStyle/>
          <a:p>
            <a:pPr algn="l">
              <a:lnSpc>
                <a:spcPts val="7479"/>
              </a:lnSpc>
            </a:pPr>
            <a:r>
              <a:rPr lang="en-US" b="true" sz="6799" spc="768">
                <a:solidFill>
                  <a:srgbClr val="192253"/>
                </a:solidFill>
                <a:latin typeface="Open Sauce Medium"/>
                <a:ea typeface="Open Sauce Medium"/>
                <a:cs typeface="Open Sauce Medium"/>
                <a:sym typeface="Open Sauce Medium"/>
              </a:rPr>
              <a:t>SOLUCIÓN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a:off x="3838490" y="1431634"/>
            <a:ext cx="10610668" cy="53684"/>
          </a:xfrm>
          <a:prstGeom prst="line">
            <a:avLst/>
          </a:prstGeom>
          <a:ln cap="flat" w="76200">
            <a:solidFill>
              <a:srgbClr val="F5F5F5"/>
            </a:solidFill>
            <a:prstDash val="solid"/>
            <a:headEnd type="none" len="sm" w="sm"/>
            <a:tailEnd type="none" len="sm" w="sm"/>
          </a:ln>
        </p:spPr>
      </p:sp>
      <p:sp>
        <p:nvSpPr>
          <p:cNvPr name="Freeform 3" id="3"/>
          <p:cNvSpPr/>
          <p:nvPr/>
        </p:nvSpPr>
        <p:spPr>
          <a:xfrm flipH="false" flipV="false" rot="0">
            <a:off x="2511057" y="1824573"/>
            <a:ext cx="13265886" cy="6957006"/>
          </a:xfrm>
          <a:custGeom>
            <a:avLst/>
            <a:gdLst/>
            <a:ahLst/>
            <a:cxnLst/>
            <a:rect r="r" b="b" t="t" l="l"/>
            <a:pathLst>
              <a:path h="6957006" w="13265886">
                <a:moveTo>
                  <a:pt x="0" y="0"/>
                </a:moveTo>
                <a:lnTo>
                  <a:pt x="13265886" y="0"/>
                </a:lnTo>
                <a:lnTo>
                  <a:pt x="13265886" y="6957007"/>
                </a:lnTo>
                <a:lnTo>
                  <a:pt x="0" y="6957007"/>
                </a:lnTo>
                <a:lnTo>
                  <a:pt x="0" y="0"/>
                </a:lnTo>
                <a:close/>
              </a:path>
            </a:pathLst>
          </a:custGeom>
          <a:blipFill>
            <a:blip r:embed="rId2"/>
            <a:stretch>
              <a:fillRect l="0" t="-21221" r="0" b="-23193"/>
            </a:stretch>
          </a:blipFill>
        </p:spPr>
      </p:sp>
      <p:sp>
        <p:nvSpPr>
          <p:cNvPr name="TextBox 4" id="4"/>
          <p:cNvSpPr txBox="true"/>
          <p:nvPr/>
        </p:nvSpPr>
        <p:spPr>
          <a:xfrm rot="0">
            <a:off x="3838649" y="305144"/>
            <a:ext cx="10610702" cy="1088390"/>
          </a:xfrm>
          <a:prstGeom prst="rect">
            <a:avLst/>
          </a:prstGeom>
        </p:spPr>
        <p:txBody>
          <a:bodyPr anchor="t" rtlCol="false" tIns="0" lIns="0" bIns="0" rIns="0">
            <a:spAutoFit/>
          </a:bodyPr>
          <a:lstStyle/>
          <a:p>
            <a:pPr algn="ctr">
              <a:lnSpc>
                <a:spcPts val="8470"/>
              </a:lnSpc>
            </a:pPr>
            <a:r>
              <a:rPr lang="en-US" b="true" sz="7700" spc="308">
                <a:solidFill>
                  <a:srgbClr val="192253"/>
                </a:solidFill>
                <a:latin typeface="Open Sauce Medium"/>
                <a:ea typeface="Open Sauce Medium"/>
                <a:cs typeface="Open Sauce Medium"/>
                <a:sym typeface="Open Sauce Medium"/>
              </a:rPr>
              <a:t>MOCKUPS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997088" y="-628312"/>
            <a:ext cx="8570811" cy="11543623"/>
            <a:chOff x="0" y="0"/>
            <a:chExt cx="3632200" cy="4892040"/>
          </a:xfrm>
        </p:grpSpPr>
        <p:sp>
          <p:nvSpPr>
            <p:cNvPr name="Freeform 4" id="4"/>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4"/>
              <a:stretch>
                <a:fillRect l="-51243" t="0" r="-51243" b="0"/>
              </a:stretch>
            </a:blipFill>
          </p:spPr>
        </p:sp>
        <p:sp>
          <p:nvSpPr>
            <p:cNvPr name="Freeform 5" id="5"/>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212357"/>
            </a:solidFill>
          </p:spPr>
        </p:sp>
      </p:grpSp>
      <p:sp>
        <p:nvSpPr>
          <p:cNvPr name="TextBox 6" id="6"/>
          <p:cNvSpPr txBox="true"/>
          <p:nvPr/>
        </p:nvSpPr>
        <p:spPr>
          <a:xfrm rot="0">
            <a:off x="2390865" y="5171821"/>
            <a:ext cx="6896090" cy="3667887"/>
          </a:xfrm>
          <a:prstGeom prst="rect">
            <a:avLst/>
          </a:prstGeom>
        </p:spPr>
        <p:txBody>
          <a:bodyPr anchor="t" rtlCol="false" tIns="0" lIns="0" bIns="0" rIns="0">
            <a:spAutoFit/>
          </a:bodyPr>
          <a:lstStyle/>
          <a:p>
            <a:pPr algn="l">
              <a:lnSpc>
                <a:spcPts val="3233"/>
              </a:lnSpc>
            </a:pPr>
            <a:r>
              <a:rPr lang="en-US" sz="2199">
                <a:solidFill>
                  <a:srgbClr val="202354"/>
                </a:solidFill>
                <a:latin typeface="Open Sauce Light"/>
                <a:ea typeface="Open Sauce Light"/>
                <a:cs typeface="Open Sauce Light"/>
                <a:sym typeface="Open Sauce Light"/>
              </a:rPr>
              <a:t>Hawk Fit está dirigido a usuarios de gimnasio de todos los niveles, desde principiantes que buscan orientación y estructura en su entrenamiento, hasta atletas experimentados que desean un seguimiento detallado y personalizado de su progreso. La aplicación es ideal para cualquier persona interesada en mejorar su rendimiento físico, optimizar su rutina de ejercicios y visualizar su evolución de manera clara y efectiva.</a:t>
            </a:r>
          </a:p>
        </p:txBody>
      </p:sp>
      <p:sp>
        <p:nvSpPr>
          <p:cNvPr name="AutoShape 7" id="7"/>
          <p:cNvSpPr/>
          <p:nvPr/>
        </p:nvSpPr>
        <p:spPr>
          <a:xfrm flipH="true" flipV="true">
            <a:off x="2390865" y="4846255"/>
            <a:ext cx="6160724" cy="0"/>
          </a:xfrm>
          <a:prstGeom prst="line">
            <a:avLst/>
          </a:prstGeom>
          <a:ln cap="flat" w="76200">
            <a:solidFill>
              <a:srgbClr val="682C61"/>
            </a:solidFill>
            <a:prstDash val="solid"/>
            <a:headEnd type="none" len="sm" w="sm"/>
            <a:tailEnd type="none" len="sm" w="sm"/>
          </a:ln>
        </p:spPr>
      </p:sp>
      <p:sp>
        <p:nvSpPr>
          <p:cNvPr name="TextBox 8" id="8"/>
          <p:cNvSpPr txBox="true"/>
          <p:nvPr/>
        </p:nvSpPr>
        <p:spPr>
          <a:xfrm rot="0">
            <a:off x="2390865" y="2781869"/>
            <a:ext cx="6753135" cy="2064386"/>
          </a:xfrm>
          <a:prstGeom prst="rect">
            <a:avLst/>
          </a:prstGeom>
        </p:spPr>
        <p:txBody>
          <a:bodyPr anchor="t" rtlCol="false" tIns="0" lIns="0" bIns="0" rIns="0">
            <a:spAutoFit/>
          </a:bodyPr>
          <a:lstStyle/>
          <a:p>
            <a:pPr algn="l">
              <a:lnSpc>
                <a:spcPts val="8030"/>
              </a:lnSpc>
            </a:pPr>
            <a:r>
              <a:rPr lang="en-US" b="true" sz="7300" spc="292">
                <a:solidFill>
                  <a:srgbClr val="192253"/>
                </a:solidFill>
                <a:latin typeface="Open Sauce Bold"/>
                <a:ea typeface="Open Sauce Bold"/>
                <a:cs typeface="Open Sauce Bold"/>
                <a:sym typeface="Open Sauce Bold"/>
              </a:rPr>
              <a:t>GRUPO OBJETIVO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000E3D"/>
            </a:solidFill>
            <a:ln w="38100" cap="sq">
              <a:solidFill>
                <a:srgbClr val="202354"/>
              </a:solidFill>
              <a:prstDash val="solid"/>
              <a:miter/>
            </a:ln>
          </p:spPr>
        </p:sp>
        <p:sp>
          <p:nvSpPr>
            <p:cNvPr name="TextBox 5" id="5"/>
            <p:cNvSpPr txBox="true"/>
            <p:nvPr/>
          </p:nvSpPr>
          <p:spPr>
            <a:xfrm>
              <a:off x="0" y="19050"/>
              <a:ext cx="4064900" cy="1987613"/>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V="true">
            <a:off x="8654651" y="2652442"/>
            <a:ext cx="0" cy="3258909"/>
          </a:xfrm>
          <a:prstGeom prst="line">
            <a:avLst/>
          </a:prstGeom>
          <a:ln cap="flat" w="38100">
            <a:solidFill>
              <a:srgbClr val="C23A97"/>
            </a:solidFill>
            <a:prstDash val="solid"/>
            <a:headEnd type="none" len="sm" w="sm"/>
            <a:tailEnd type="none" len="sm" w="sm"/>
          </a:ln>
        </p:spPr>
      </p:sp>
      <p:grpSp>
        <p:nvGrpSpPr>
          <p:cNvPr name="Group 7" id="7"/>
          <p:cNvGrpSpPr>
            <a:grpSpLocks noChangeAspect="true"/>
          </p:cNvGrpSpPr>
          <p:nvPr/>
        </p:nvGrpSpPr>
        <p:grpSpPr>
          <a:xfrm rot="0">
            <a:off x="8469692" y="2467483"/>
            <a:ext cx="369918" cy="3699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5F5F5"/>
            </a:solidFill>
          </p:spPr>
        </p:sp>
      </p:grpSp>
      <p:grpSp>
        <p:nvGrpSpPr>
          <p:cNvPr name="Group 9" id="9"/>
          <p:cNvGrpSpPr>
            <a:grpSpLocks noChangeAspect="true"/>
          </p:cNvGrpSpPr>
          <p:nvPr/>
        </p:nvGrpSpPr>
        <p:grpSpPr>
          <a:xfrm rot="0">
            <a:off x="8469692" y="5726392"/>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5F5F5"/>
            </a:solidFill>
          </p:spPr>
        </p:sp>
      </p:grpSp>
      <p:sp>
        <p:nvSpPr>
          <p:cNvPr name="AutoShape 11" id="11"/>
          <p:cNvSpPr/>
          <p:nvPr/>
        </p:nvSpPr>
        <p:spPr>
          <a:xfrm flipH="true" flipV="true">
            <a:off x="-7687792" y="4439071"/>
            <a:ext cx="15156557" cy="0"/>
          </a:xfrm>
          <a:prstGeom prst="line">
            <a:avLst/>
          </a:prstGeom>
          <a:ln cap="flat" w="76200">
            <a:solidFill>
              <a:srgbClr val="212357"/>
            </a:solidFill>
            <a:prstDash val="solid"/>
            <a:headEnd type="none" len="sm" w="sm"/>
            <a:tailEnd type="none" len="sm" w="sm"/>
          </a:ln>
        </p:spPr>
      </p:sp>
      <p:sp>
        <p:nvSpPr>
          <p:cNvPr name="Freeform 12" id="12"/>
          <p:cNvSpPr/>
          <p:nvPr/>
        </p:nvSpPr>
        <p:spPr>
          <a:xfrm flipH="false" flipV="false" rot="0">
            <a:off x="3042944" y="4857117"/>
            <a:ext cx="3602884" cy="3300352"/>
          </a:xfrm>
          <a:custGeom>
            <a:avLst/>
            <a:gdLst/>
            <a:ahLst/>
            <a:cxnLst/>
            <a:rect r="r" b="b" t="t" l="l"/>
            <a:pathLst>
              <a:path h="3300352" w="3602884">
                <a:moveTo>
                  <a:pt x="0" y="0"/>
                </a:moveTo>
                <a:lnTo>
                  <a:pt x="3602884" y="0"/>
                </a:lnTo>
                <a:lnTo>
                  <a:pt x="3602884" y="3300352"/>
                </a:lnTo>
                <a:lnTo>
                  <a:pt x="0" y="3300352"/>
                </a:lnTo>
                <a:lnTo>
                  <a:pt x="0" y="0"/>
                </a:lnTo>
                <a:close/>
              </a:path>
            </a:pathLst>
          </a:custGeom>
          <a:blipFill>
            <a:blip r:embed="rId4"/>
            <a:stretch>
              <a:fillRect l="0" t="0" r="0" b="0"/>
            </a:stretch>
          </a:blipFill>
        </p:spPr>
      </p:sp>
      <p:sp>
        <p:nvSpPr>
          <p:cNvPr name="TextBox 13" id="13"/>
          <p:cNvSpPr txBox="true"/>
          <p:nvPr/>
        </p:nvSpPr>
        <p:spPr>
          <a:xfrm rot="0">
            <a:off x="2946528" y="2710493"/>
            <a:ext cx="5056438" cy="658495"/>
          </a:xfrm>
          <a:prstGeom prst="rect">
            <a:avLst/>
          </a:prstGeom>
        </p:spPr>
        <p:txBody>
          <a:bodyPr anchor="t" rtlCol="false" tIns="0" lIns="0" bIns="0" rIns="0">
            <a:spAutoFit/>
          </a:bodyPr>
          <a:lstStyle/>
          <a:p>
            <a:pPr algn="just">
              <a:lnSpc>
                <a:spcPts val="5059"/>
              </a:lnSpc>
            </a:pPr>
            <a:r>
              <a:rPr lang="en-US" b="true" sz="4599" spc="183">
                <a:solidFill>
                  <a:srgbClr val="FFFFFF"/>
                </a:solidFill>
                <a:latin typeface="Open Sauce Medium"/>
                <a:ea typeface="Open Sauce Medium"/>
                <a:cs typeface="Open Sauce Medium"/>
                <a:sym typeface="Open Sauce Medium"/>
              </a:rPr>
              <a:t>OBJETIVOS </a:t>
            </a:r>
          </a:p>
        </p:txBody>
      </p:sp>
      <p:sp>
        <p:nvSpPr>
          <p:cNvPr name="TextBox 14" id="14"/>
          <p:cNvSpPr txBox="true"/>
          <p:nvPr/>
        </p:nvSpPr>
        <p:spPr>
          <a:xfrm rot="0">
            <a:off x="9054139" y="2441888"/>
            <a:ext cx="5260448" cy="480060"/>
          </a:xfrm>
          <a:prstGeom prst="rect">
            <a:avLst/>
          </a:prstGeom>
        </p:spPr>
        <p:txBody>
          <a:bodyPr anchor="t" rtlCol="false" tIns="0" lIns="0" bIns="0" rIns="0">
            <a:spAutoFit/>
          </a:bodyPr>
          <a:lstStyle/>
          <a:p>
            <a:pPr algn="just">
              <a:lnSpc>
                <a:spcPts val="3630"/>
              </a:lnSpc>
            </a:pPr>
            <a:r>
              <a:rPr lang="en-US" sz="3300" spc="105">
                <a:solidFill>
                  <a:srgbClr val="FFFFFF"/>
                </a:solidFill>
                <a:latin typeface="Days"/>
                <a:ea typeface="Days"/>
                <a:cs typeface="Days"/>
                <a:sym typeface="Days"/>
              </a:rPr>
              <a:t>Objetivo</a:t>
            </a:r>
            <a:r>
              <a:rPr lang="en-US" sz="3300" spc="105">
                <a:solidFill>
                  <a:srgbClr val="FFFFFF"/>
                </a:solidFill>
                <a:latin typeface="Days"/>
                <a:ea typeface="Days"/>
                <a:cs typeface="Days"/>
                <a:sym typeface="Days"/>
              </a:rPr>
              <a:t> 1 General</a:t>
            </a:r>
          </a:p>
        </p:txBody>
      </p:sp>
      <p:sp>
        <p:nvSpPr>
          <p:cNvPr name="TextBox 15" id="15"/>
          <p:cNvSpPr txBox="true"/>
          <p:nvPr/>
        </p:nvSpPr>
        <p:spPr>
          <a:xfrm rot="0">
            <a:off x="9054139" y="5616251"/>
            <a:ext cx="5844764" cy="480060"/>
          </a:xfrm>
          <a:prstGeom prst="rect">
            <a:avLst/>
          </a:prstGeom>
        </p:spPr>
        <p:txBody>
          <a:bodyPr anchor="t" rtlCol="false" tIns="0" lIns="0" bIns="0" rIns="0">
            <a:spAutoFit/>
          </a:bodyPr>
          <a:lstStyle/>
          <a:p>
            <a:pPr algn="just">
              <a:lnSpc>
                <a:spcPts val="3630"/>
              </a:lnSpc>
            </a:pPr>
            <a:r>
              <a:rPr lang="en-US" sz="3300" spc="105">
                <a:solidFill>
                  <a:srgbClr val="FFFFFF"/>
                </a:solidFill>
                <a:latin typeface="Days"/>
                <a:ea typeface="Days"/>
                <a:cs typeface="Days"/>
                <a:sym typeface="Days"/>
              </a:rPr>
              <a:t>Objetivo </a:t>
            </a:r>
            <a:r>
              <a:rPr lang="en-US" sz="3300" spc="105">
                <a:solidFill>
                  <a:srgbClr val="FFFFFF"/>
                </a:solidFill>
                <a:latin typeface="Days"/>
                <a:ea typeface="Days"/>
                <a:cs typeface="Days"/>
                <a:sym typeface="Days"/>
              </a:rPr>
              <a:t>2 Especifico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7040" y="1028700"/>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50162" y="0"/>
                  </a:moveTo>
                  <a:lnTo>
                    <a:pt x="4014739" y="0"/>
                  </a:lnTo>
                  <a:cubicBezTo>
                    <a:pt x="4042442" y="0"/>
                    <a:pt x="4064900" y="22458"/>
                    <a:pt x="4064900" y="50162"/>
                  </a:cubicBezTo>
                  <a:lnTo>
                    <a:pt x="4064900" y="1956502"/>
                  </a:lnTo>
                  <a:cubicBezTo>
                    <a:pt x="4064900" y="1969805"/>
                    <a:pt x="4059615" y="1982564"/>
                    <a:pt x="4050208" y="1991971"/>
                  </a:cubicBezTo>
                  <a:cubicBezTo>
                    <a:pt x="4040801" y="2001378"/>
                    <a:pt x="4028043" y="2006663"/>
                    <a:pt x="4014739" y="2006663"/>
                  </a:cubicBezTo>
                  <a:lnTo>
                    <a:pt x="50162" y="2006663"/>
                  </a:lnTo>
                  <a:cubicBezTo>
                    <a:pt x="36858" y="2006663"/>
                    <a:pt x="24099" y="2001378"/>
                    <a:pt x="14692" y="1991971"/>
                  </a:cubicBezTo>
                  <a:cubicBezTo>
                    <a:pt x="5285" y="1982564"/>
                    <a:pt x="0" y="1969805"/>
                    <a:pt x="0" y="1956502"/>
                  </a:cubicBezTo>
                  <a:lnTo>
                    <a:pt x="0" y="50162"/>
                  </a:lnTo>
                  <a:cubicBezTo>
                    <a:pt x="0" y="36858"/>
                    <a:pt x="5285" y="24099"/>
                    <a:pt x="14692" y="14692"/>
                  </a:cubicBezTo>
                  <a:cubicBezTo>
                    <a:pt x="24099" y="5285"/>
                    <a:pt x="36858" y="0"/>
                    <a:pt x="50162" y="0"/>
                  </a:cubicBezTo>
                  <a:close/>
                </a:path>
              </a:pathLst>
            </a:custGeom>
            <a:solidFill>
              <a:srgbClr val="000E3D"/>
            </a:solidFill>
            <a:ln w="38100" cap="rnd">
              <a:solidFill>
                <a:srgbClr val="202354"/>
              </a:solidFill>
              <a:prstDash val="solid"/>
              <a:round/>
            </a:ln>
          </p:spPr>
        </p:sp>
        <p:sp>
          <p:nvSpPr>
            <p:cNvPr name="TextBox 5" id="5"/>
            <p:cNvSpPr txBox="true"/>
            <p:nvPr/>
          </p:nvSpPr>
          <p:spPr>
            <a:xfrm>
              <a:off x="0" y="19050"/>
              <a:ext cx="4064900" cy="1987613"/>
            </a:xfrm>
            <a:prstGeom prst="rect">
              <a:avLst/>
            </a:prstGeom>
          </p:spPr>
          <p:txBody>
            <a:bodyPr anchor="ctr" rtlCol="false" tIns="50800" lIns="50800" bIns="50800" rIns="50800"/>
            <a:lstStyle/>
            <a:p>
              <a:pPr algn="ctr">
                <a:lnSpc>
                  <a:spcPts val="1869"/>
                </a:lnSpc>
              </a:pPr>
            </a:p>
          </p:txBody>
        </p:sp>
      </p:grpSp>
      <p:grpSp>
        <p:nvGrpSpPr>
          <p:cNvPr name="Group 6" id="6"/>
          <p:cNvGrpSpPr>
            <a:grpSpLocks noChangeAspect="true"/>
          </p:cNvGrpSpPr>
          <p:nvPr/>
        </p:nvGrpSpPr>
        <p:grpSpPr>
          <a:xfrm rot="0">
            <a:off x="8469692" y="2467483"/>
            <a:ext cx="369918" cy="369918"/>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5F5F5"/>
            </a:solidFill>
          </p:spPr>
        </p:sp>
      </p:grpSp>
      <p:sp>
        <p:nvSpPr>
          <p:cNvPr name="Freeform 8" id="8"/>
          <p:cNvSpPr/>
          <p:nvPr/>
        </p:nvSpPr>
        <p:spPr>
          <a:xfrm flipH="false" flipV="false" rot="0">
            <a:off x="11821845" y="3926940"/>
            <a:ext cx="4325547" cy="2433120"/>
          </a:xfrm>
          <a:custGeom>
            <a:avLst/>
            <a:gdLst/>
            <a:ahLst/>
            <a:cxnLst/>
            <a:rect r="r" b="b" t="t" l="l"/>
            <a:pathLst>
              <a:path h="2433120" w="4325547">
                <a:moveTo>
                  <a:pt x="0" y="0"/>
                </a:moveTo>
                <a:lnTo>
                  <a:pt x="4325547" y="0"/>
                </a:lnTo>
                <a:lnTo>
                  <a:pt x="4325547" y="2433120"/>
                </a:lnTo>
                <a:lnTo>
                  <a:pt x="0" y="2433120"/>
                </a:lnTo>
                <a:lnTo>
                  <a:pt x="0" y="0"/>
                </a:lnTo>
                <a:close/>
              </a:path>
            </a:pathLst>
          </a:custGeom>
          <a:blipFill>
            <a:blip r:embed="rId4"/>
            <a:stretch>
              <a:fillRect l="0" t="0" r="0" b="0"/>
            </a:stretch>
          </a:blipFill>
        </p:spPr>
      </p:sp>
      <p:sp>
        <p:nvSpPr>
          <p:cNvPr name="TextBox 9" id="9"/>
          <p:cNvSpPr txBox="true"/>
          <p:nvPr/>
        </p:nvSpPr>
        <p:spPr>
          <a:xfrm rot="0">
            <a:off x="3883552" y="2357341"/>
            <a:ext cx="5260448" cy="480060"/>
          </a:xfrm>
          <a:prstGeom prst="rect">
            <a:avLst/>
          </a:prstGeom>
        </p:spPr>
        <p:txBody>
          <a:bodyPr anchor="t" rtlCol="false" tIns="0" lIns="0" bIns="0" rIns="0">
            <a:spAutoFit/>
          </a:bodyPr>
          <a:lstStyle/>
          <a:p>
            <a:pPr algn="just">
              <a:lnSpc>
                <a:spcPts val="3630"/>
              </a:lnSpc>
            </a:pPr>
            <a:r>
              <a:rPr lang="en-US" sz="3300" spc="105">
                <a:solidFill>
                  <a:srgbClr val="FFFFFF"/>
                </a:solidFill>
                <a:latin typeface="Days"/>
                <a:ea typeface="Days"/>
                <a:cs typeface="Days"/>
                <a:sym typeface="Days"/>
              </a:rPr>
              <a:t>Objetivo</a:t>
            </a:r>
            <a:r>
              <a:rPr lang="en-US" sz="3300" spc="105">
                <a:solidFill>
                  <a:srgbClr val="FFFFFF"/>
                </a:solidFill>
                <a:latin typeface="Days"/>
                <a:ea typeface="Days"/>
                <a:cs typeface="Days"/>
                <a:sym typeface="Days"/>
              </a:rPr>
              <a:t> 1 General</a:t>
            </a:r>
          </a:p>
        </p:txBody>
      </p:sp>
      <p:sp>
        <p:nvSpPr>
          <p:cNvPr name="TextBox 10" id="10"/>
          <p:cNvSpPr txBox="true"/>
          <p:nvPr/>
        </p:nvSpPr>
        <p:spPr>
          <a:xfrm rot="0">
            <a:off x="2903440" y="3324971"/>
            <a:ext cx="7628650" cy="4438086"/>
          </a:xfrm>
          <a:prstGeom prst="rect">
            <a:avLst/>
          </a:prstGeom>
        </p:spPr>
        <p:txBody>
          <a:bodyPr anchor="t" rtlCol="false" tIns="0" lIns="0" bIns="0" rIns="0">
            <a:spAutoFit/>
          </a:bodyPr>
          <a:lstStyle/>
          <a:p>
            <a:pPr algn="l">
              <a:lnSpc>
                <a:spcPts val="2345"/>
              </a:lnSpc>
            </a:pPr>
            <a:r>
              <a:rPr lang="en-US" sz="1595" b="true">
                <a:solidFill>
                  <a:srgbClr val="F5F5F5"/>
                </a:solidFill>
                <a:latin typeface="Open Sauce Bold"/>
                <a:ea typeface="Open Sauce Bold"/>
                <a:cs typeface="Open Sauce Bold"/>
                <a:sym typeface="Open Sauce Bold"/>
              </a:rPr>
              <a:t>Objetivo General:</a:t>
            </a:r>
          </a:p>
          <a:p>
            <a:pPr algn="l" marL="344468" indent="-172234" lvl="1">
              <a:lnSpc>
                <a:spcPts val="2345"/>
              </a:lnSpc>
              <a:buFont typeface="Arial"/>
              <a:buChar char="•"/>
            </a:pPr>
            <a:r>
              <a:rPr lang="en-US" b="true" sz="1595">
                <a:solidFill>
                  <a:srgbClr val="F5F5F5"/>
                </a:solidFill>
                <a:latin typeface="Open Sauce Bold"/>
                <a:ea typeface="Open Sauce Bold"/>
                <a:cs typeface="Open Sauce Bold"/>
                <a:sym typeface="Open Sauce Bold"/>
              </a:rPr>
              <a:t>Desarrollar una aplicación móvil integral, Hawk Fit, que optimice la experiencia de los usuarios en el gimnasio.</a:t>
            </a:r>
          </a:p>
          <a:p>
            <a:pPr algn="l" marL="344468" indent="-172234" lvl="1">
              <a:lnSpc>
                <a:spcPts val="2345"/>
              </a:lnSpc>
              <a:buFont typeface="Arial"/>
              <a:buChar char="•"/>
            </a:pPr>
            <a:r>
              <a:rPr lang="en-US" b="true" sz="1595">
                <a:solidFill>
                  <a:srgbClr val="F5F5F5"/>
                </a:solidFill>
                <a:latin typeface="Open Sauce Bold"/>
                <a:ea typeface="Open Sauce Bold"/>
                <a:cs typeface="Open Sauce Bold"/>
                <a:sym typeface="Open Sauce Bold"/>
              </a:rPr>
              <a:t>Proporcionar herramientas personalizadas que faciliten:</a:t>
            </a:r>
          </a:p>
          <a:p>
            <a:pPr algn="l" marL="344468" indent="-172234" lvl="1">
              <a:lnSpc>
                <a:spcPts val="2345"/>
              </a:lnSpc>
              <a:buFont typeface="Arial"/>
              <a:buChar char="•"/>
            </a:pPr>
            <a:r>
              <a:rPr lang="en-US" b="true" sz="1595">
                <a:solidFill>
                  <a:srgbClr val="F5F5F5"/>
                </a:solidFill>
                <a:latin typeface="Open Sauce Bold"/>
                <a:ea typeface="Open Sauce Bold"/>
                <a:cs typeface="Open Sauce Bold"/>
                <a:sym typeface="Open Sauce Bold"/>
              </a:rPr>
              <a:t>El seguimiento del progreso físico.</a:t>
            </a:r>
          </a:p>
          <a:p>
            <a:pPr algn="l" marL="344468" indent="-172234" lvl="1">
              <a:lnSpc>
                <a:spcPts val="2345"/>
              </a:lnSpc>
              <a:buFont typeface="Arial"/>
              <a:buChar char="•"/>
            </a:pPr>
            <a:r>
              <a:rPr lang="en-US" b="true" sz="1595">
                <a:solidFill>
                  <a:srgbClr val="F5F5F5"/>
                </a:solidFill>
                <a:latin typeface="Open Sauce Bold"/>
                <a:ea typeface="Open Sauce Bold"/>
                <a:cs typeface="Open Sauce Bold"/>
                <a:sym typeface="Open Sauce Bold"/>
              </a:rPr>
              <a:t>La mejora de la efectividad de las rutinas de entrenamiento.</a:t>
            </a:r>
          </a:p>
          <a:p>
            <a:pPr algn="l" marL="344468" indent="-172234" lvl="1">
              <a:lnSpc>
                <a:spcPts val="2345"/>
              </a:lnSpc>
              <a:buFont typeface="Arial"/>
              <a:buChar char="•"/>
            </a:pPr>
            <a:r>
              <a:rPr lang="en-US" b="true" sz="1595">
                <a:solidFill>
                  <a:srgbClr val="F5F5F5"/>
                </a:solidFill>
                <a:latin typeface="Open Sauce Bold"/>
                <a:ea typeface="Open Sauce Bold"/>
                <a:cs typeface="Open Sauce Bold"/>
                <a:sym typeface="Open Sauce Bold"/>
              </a:rPr>
              <a:t>Satisfacer las necesidades de los usuarios avanzados y apoyar a los nuevos usuarios.</a:t>
            </a:r>
          </a:p>
          <a:p>
            <a:pPr algn="l">
              <a:lnSpc>
                <a:spcPts val="2345"/>
              </a:lnSpc>
            </a:pPr>
            <a:r>
              <a:rPr lang="en-US" sz="1595" b="true">
                <a:solidFill>
                  <a:srgbClr val="F5F5F5"/>
                </a:solidFill>
                <a:latin typeface="Open Sauce Bold"/>
                <a:ea typeface="Open Sauce Bold"/>
                <a:cs typeface="Open Sauce Bold"/>
                <a:sym typeface="Open Sauce Bold"/>
              </a:rPr>
              <a:t>Integrar inteligencia artificial para:</a:t>
            </a:r>
          </a:p>
          <a:p>
            <a:pPr algn="l" marL="344468" indent="-172234" lvl="1">
              <a:lnSpc>
                <a:spcPts val="2345"/>
              </a:lnSpc>
              <a:buFont typeface="Arial"/>
              <a:buChar char="•"/>
            </a:pPr>
            <a:r>
              <a:rPr lang="en-US" b="true" sz="1595">
                <a:solidFill>
                  <a:srgbClr val="F5F5F5"/>
                </a:solidFill>
                <a:latin typeface="Open Sauce Bold"/>
                <a:ea typeface="Open Sauce Bold"/>
                <a:cs typeface="Open Sauce Bold"/>
                <a:sym typeface="Open Sauce Bold"/>
              </a:rPr>
              <a:t>Recomendar ejercicios semanales adaptados al nivel del usuario.</a:t>
            </a:r>
          </a:p>
          <a:p>
            <a:pPr algn="l" marL="344468" indent="-172234" lvl="1">
              <a:lnSpc>
                <a:spcPts val="2345"/>
              </a:lnSpc>
              <a:buFont typeface="Arial"/>
              <a:buChar char="•"/>
            </a:pPr>
            <a:r>
              <a:rPr lang="en-US" b="true" sz="1595">
                <a:solidFill>
                  <a:srgbClr val="F5F5F5"/>
                </a:solidFill>
                <a:latin typeface="Open Sauce Bold"/>
                <a:ea typeface="Open Sauce Bold"/>
                <a:cs typeface="Open Sauce Bold"/>
                <a:sym typeface="Open Sauce Bold"/>
              </a:rPr>
              <a:t>Analizar el progreso en términos de peso corporal y cargas manejadas.</a:t>
            </a:r>
          </a:p>
          <a:p>
            <a:pPr algn="l" marL="344468" indent="-172234" lvl="1">
              <a:lnSpc>
                <a:spcPts val="2345"/>
              </a:lnSpc>
              <a:buFont typeface="Arial"/>
              <a:buChar char="•"/>
            </a:pPr>
            <a:r>
              <a:rPr lang="en-US" b="true" sz="1595">
                <a:solidFill>
                  <a:srgbClr val="F5F5F5"/>
                </a:solidFill>
                <a:latin typeface="Open Sauce Bold"/>
                <a:ea typeface="Open Sauce Bold"/>
                <a:cs typeface="Open Sauce Bold"/>
                <a:sym typeface="Open Sauce Bold"/>
              </a:rPr>
              <a:t>Garantizar que Hawk Fit se convierta en una plataforma funcional y eficiente, permitiendo a los usuarios:</a:t>
            </a:r>
          </a:p>
          <a:p>
            <a:pPr algn="l" marL="344468" indent="-172234" lvl="1">
              <a:lnSpc>
                <a:spcPts val="2345"/>
              </a:lnSpc>
              <a:buFont typeface="Arial"/>
              <a:buChar char="•"/>
            </a:pPr>
            <a:r>
              <a:rPr lang="en-US" b="true" sz="1595">
                <a:solidFill>
                  <a:srgbClr val="F5F5F5"/>
                </a:solidFill>
                <a:latin typeface="Open Sauce Bold"/>
                <a:ea typeface="Open Sauce Bold"/>
                <a:cs typeface="Open Sauce Bold"/>
                <a:sym typeface="Open Sauce Bold"/>
              </a:rPr>
              <a:t>Visualizar, analizar y gestionar su progreso de manera efectiva.</a:t>
            </a:r>
          </a:p>
          <a:p>
            <a:pPr algn="l">
              <a:lnSpc>
                <a:spcPts val="234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36440" y="1028700"/>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50162" y="0"/>
                  </a:moveTo>
                  <a:lnTo>
                    <a:pt x="4014739" y="0"/>
                  </a:lnTo>
                  <a:cubicBezTo>
                    <a:pt x="4042442" y="0"/>
                    <a:pt x="4064900" y="22458"/>
                    <a:pt x="4064900" y="50162"/>
                  </a:cubicBezTo>
                  <a:lnTo>
                    <a:pt x="4064900" y="1956502"/>
                  </a:lnTo>
                  <a:cubicBezTo>
                    <a:pt x="4064900" y="1969805"/>
                    <a:pt x="4059615" y="1982564"/>
                    <a:pt x="4050208" y="1991971"/>
                  </a:cubicBezTo>
                  <a:cubicBezTo>
                    <a:pt x="4040801" y="2001378"/>
                    <a:pt x="4028043" y="2006663"/>
                    <a:pt x="4014739" y="2006663"/>
                  </a:cubicBezTo>
                  <a:lnTo>
                    <a:pt x="50162" y="2006663"/>
                  </a:lnTo>
                  <a:cubicBezTo>
                    <a:pt x="36858" y="2006663"/>
                    <a:pt x="24099" y="2001378"/>
                    <a:pt x="14692" y="1991971"/>
                  </a:cubicBezTo>
                  <a:cubicBezTo>
                    <a:pt x="5285" y="1982564"/>
                    <a:pt x="0" y="1969805"/>
                    <a:pt x="0" y="1956502"/>
                  </a:cubicBezTo>
                  <a:lnTo>
                    <a:pt x="0" y="50162"/>
                  </a:lnTo>
                  <a:cubicBezTo>
                    <a:pt x="0" y="36858"/>
                    <a:pt x="5285" y="24099"/>
                    <a:pt x="14692" y="14692"/>
                  </a:cubicBezTo>
                  <a:cubicBezTo>
                    <a:pt x="24099" y="5285"/>
                    <a:pt x="36858" y="0"/>
                    <a:pt x="50162" y="0"/>
                  </a:cubicBezTo>
                  <a:close/>
                </a:path>
              </a:pathLst>
            </a:custGeom>
            <a:solidFill>
              <a:srgbClr val="000E3D"/>
            </a:solidFill>
            <a:ln w="38100" cap="rnd">
              <a:solidFill>
                <a:srgbClr val="202354"/>
              </a:solidFill>
              <a:prstDash val="solid"/>
              <a:round/>
            </a:ln>
          </p:spPr>
        </p:sp>
        <p:sp>
          <p:nvSpPr>
            <p:cNvPr name="TextBox 5" id="5"/>
            <p:cNvSpPr txBox="true"/>
            <p:nvPr/>
          </p:nvSpPr>
          <p:spPr>
            <a:xfrm>
              <a:off x="0" y="19050"/>
              <a:ext cx="4064900" cy="1987613"/>
            </a:xfrm>
            <a:prstGeom prst="rect">
              <a:avLst/>
            </a:prstGeom>
          </p:spPr>
          <p:txBody>
            <a:bodyPr anchor="ctr" rtlCol="false" tIns="50800" lIns="50800" bIns="50800" rIns="50800"/>
            <a:lstStyle/>
            <a:p>
              <a:pPr algn="ctr">
                <a:lnSpc>
                  <a:spcPts val="1869"/>
                </a:lnSpc>
              </a:pPr>
            </a:p>
          </p:txBody>
        </p:sp>
      </p:grpSp>
      <p:grpSp>
        <p:nvGrpSpPr>
          <p:cNvPr name="Group 6" id="6"/>
          <p:cNvGrpSpPr>
            <a:grpSpLocks noChangeAspect="true"/>
          </p:cNvGrpSpPr>
          <p:nvPr/>
        </p:nvGrpSpPr>
        <p:grpSpPr>
          <a:xfrm rot="0">
            <a:off x="2042211" y="2532078"/>
            <a:ext cx="369918" cy="369918"/>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5F5F5"/>
            </a:solidFill>
          </p:spPr>
        </p:sp>
      </p:grpSp>
      <p:sp>
        <p:nvSpPr>
          <p:cNvPr name="Freeform 8" id="8"/>
          <p:cNvSpPr/>
          <p:nvPr/>
        </p:nvSpPr>
        <p:spPr>
          <a:xfrm flipH="false" flipV="false" rot="0">
            <a:off x="1487327" y="4437538"/>
            <a:ext cx="4276389" cy="2047903"/>
          </a:xfrm>
          <a:custGeom>
            <a:avLst/>
            <a:gdLst/>
            <a:ahLst/>
            <a:cxnLst/>
            <a:rect r="r" b="b" t="t" l="l"/>
            <a:pathLst>
              <a:path h="2047903" w="4276389">
                <a:moveTo>
                  <a:pt x="0" y="0"/>
                </a:moveTo>
                <a:lnTo>
                  <a:pt x="4276389" y="0"/>
                </a:lnTo>
                <a:lnTo>
                  <a:pt x="4276389" y="2047902"/>
                </a:lnTo>
                <a:lnTo>
                  <a:pt x="0" y="2047902"/>
                </a:lnTo>
                <a:lnTo>
                  <a:pt x="0" y="0"/>
                </a:lnTo>
                <a:close/>
              </a:path>
            </a:pathLst>
          </a:custGeom>
          <a:blipFill>
            <a:blip r:embed="rId4"/>
            <a:stretch>
              <a:fillRect l="0" t="0" r="0" b="0"/>
            </a:stretch>
          </a:blipFill>
        </p:spPr>
      </p:sp>
      <p:sp>
        <p:nvSpPr>
          <p:cNvPr name="TextBox 9" id="9"/>
          <p:cNvSpPr txBox="true"/>
          <p:nvPr/>
        </p:nvSpPr>
        <p:spPr>
          <a:xfrm rot="0">
            <a:off x="2611281" y="2486533"/>
            <a:ext cx="5260448" cy="480060"/>
          </a:xfrm>
          <a:prstGeom prst="rect">
            <a:avLst/>
          </a:prstGeom>
        </p:spPr>
        <p:txBody>
          <a:bodyPr anchor="t" rtlCol="false" tIns="0" lIns="0" bIns="0" rIns="0">
            <a:spAutoFit/>
          </a:bodyPr>
          <a:lstStyle/>
          <a:p>
            <a:pPr algn="just">
              <a:lnSpc>
                <a:spcPts val="3630"/>
              </a:lnSpc>
            </a:pPr>
            <a:r>
              <a:rPr lang="en-US" sz="3300" spc="105">
                <a:solidFill>
                  <a:srgbClr val="FFFFFF"/>
                </a:solidFill>
                <a:latin typeface="Days"/>
                <a:ea typeface="Days"/>
                <a:cs typeface="Days"/>
                <a:sym typeface="Days"/>
              </a:rPr>
              <a:t>Objetivo Especificos</a:t>
            </a:r>
          </a:p>
        </p:txBody>
      </p:sp>
      <p:sp>
        <p:nvSpPr>
          <p:cNvPr name="TextBox 10" id="10"/>
          <p:cNvSpPr txBox="true"/>
          <p:nvPr/>
        </p:nvSpPr>
        <p:spPr>
          <a:xfrm rot="0">
            <a:off x="5763716" y="3297555"/>
            <a:ext cx="9562691" cy="1845945"/>
          </a:xfrm>
          <a:prstGeom prst="rect">
            <a:avLst/>
          </a:prstGeom>
        </p:spPr>
        <p:txBody>
          <a:bodyPr anchor="t" rtlCol="false" tIns="0" lIns="0" bIns="0" rIns="0">
            <a:spAutoFit/>
          </a:bodyPr>
          <a:lstStyle/>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Diseñar una interfaz de usuario intuitiva que facilite la navegación y uso de la aplicación.</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Desarrollar una base de datos escalable que permita almacenar y gestionar la información de los usuarios y sus rutinas de ejercicio.</a:t>
            </a:r>
          </a:p>
          <a:p>
            <a:pPr algn="l">
              <a:lnSpc>
                <a:spcPts val="2939"/>
              </a:lnSpc>
            </a:pPr>
          </a:p>
        </p:txBody>
      </p:sp>
      <p:sp>
        <p:nvSpPr>
          <p:cNvPr name="TextBox 11" id="11"/>
          <p:cNvSpPr txBox="true"/>
          <p:nvPr/>
        </p:nvSpPr>
        <p:spPr>
          <a:xfrm rot="0">
            <a:off x="5763716" y="5310541"/>
            <a:ext cx="9562691" cy="1845945"/>
          </a:xfrm>
          <a:prstGeom prst="rect">
            <a:avLst/>
          </a:prstGeom>
        </p:spPr>
        <p:txBody>
          <a:bodyPr anchor="t" rtlCol="false" tIns="0" lIns="0" bIns="0" rIns="0">
            <a:spAutoFit/>
          </a:bodyPr>
          <a:lstStyle/>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Implementar funcionalidades para la creación y personalización de rutinas de ejercicio, adaptadas a diferentes niveles de experiencia.</a:t>
            </a:r>
          </a:p>
          <a:p>
            <a:pPr algn="l" marL="431799" indent="-215899" lvl="1">
              <a:lnSpc>
                <a:spcPts val="2939"/>
              </a:lnSpc>
              <a:buFont typeface="Arial"/>
              <a:buChar char="•"/>
            </a:pPr>
            <a:r>
              <a:rPr lang="en-US" b="true" sz="1999">
                <a:solidFill>
                  <a:srgbClr val="F5F5F5"/>
                </a:solidFill>
                <a:latin typeface="Open Sauce Bold"/>
                <a:ea typeface="Open Sauce Bold"/>
                <a:cs typeface="Open Sauce Bold"/>
                <a:sym typeface="Open Sauce Bold"/>
              </a:rPr>
              <a:t>Integrar herramientas de seguimiento y análisis de progreso que permitan a los usuarios visualizar su rendimiento y logros.</a:t>
            </a:r>
          </a:p>
          <a:p>
            <a:pPr algn="l">
              <a:lnSpc>
                <a:spcPts val="2939"/>
              </a:lnSpc>
            </a:pPr>
          </a:p>
        </p:txBody>
      </p:sp>
      <p:sp>
        <p:nvSpPr>
          <p:cNvPr name="TextBox 12" id="12"/>
          <p:cNvSpPr txBox="true"/>
          <p:nvPr/>
        </p:nvSpPr>
        <p:spPr>
          <a:xfrm rot="0">
            <a:off x="6008377" y="7220299"/>
            <a:ext cx="9562691" cy="731520"/>
          </a:xfrm>
          <a:prstGeom prst="rect">
            <a:avLst/>
          </a:prstGeom>
        </p:spPr>
        <p:txBody>
          <a:bodyPr anchor="t" rtlCol="false" tIns="0" lIns="0" bIns="0" rIns="0">
            <a:spAutoFit/>
          </a:bodyPr>
          <a:lstStyle/>
          <a:p>
            <a:pPr algn="l">
              <a:lnSpc>
                <a:spcPts val="2939"/>
              </a:lnSpc>
            </a:pPr>
            <a:r>
              <a:rPr lang="en-US" sz="1999" b="true">
                <a:solidFill>
                  <a:srgbClr val="F5F5F5"/>
                </a:solidFill>
                <a:latin typeface="Open Sauce Bold"/>
                <a:ea typeface="Open Sauce Bold"/>
                <a:cs typeface="Open Sauce Bold"/>
                <a:sym typeface="Open Sauce Bold"/>
              </a:rPr>
              <a:t>Realizar pruebas exhaustivas para garantizar la calidad, seguridad y usabilidad de la aplicación antes de su lanzamiento.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DAGPj5qthm8</dc:identifier>
  <dcterms:modified xsi:type="dcterms:W3CDTF">2011-08-01T06:04:30Z</dcterms:modified>
  <cp:revision>1</cp:revision>
  <dc:title>Blue and Pink Professional Business Strategy Presentation</dc:title>
</cp:coreProperties>
</file>